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Vollkorn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hywdAJIW3KrrneQhTcGloIpx3k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Vollkorn-bold.fntdata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font" Target="fonts/Vollkor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26.png"/><Relationship Id="rId9" Type="http://schemas.openxmlformats.org/officeDocument/2006/relationships/image" Target="../media/image55.png"/><Relationship Id="rId5" Type="http://schemas.openxmlformats.org/officeDocument/2006/relationships/image" Target="../media/image28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Relationship Id="rId8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53.png"/><Relationship Id="rId9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92.png"/><Relationship Id="rId7" Type="http://schemas.openxmlformats.org/officeDocument/2006/relationships/image" Target="../media/image60.png"/><Relationship Id="rId8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57.png"/><Relationship Id="rId5" Type="http://schemas.openxmlformats.org/officeDocument/2006/relationships/image" Target="../media/image80.png"/><Relationship Id="rId6" Type="http://schemas.openxmlformats.org/officeDocument/2006/relationships/image" Target="../media/image53.png"/><Relationship Id="rId7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64.png"/><Relationship Id="rId5" Type="http://schemas.openxmlformats.org/officeDocument/2006/relationships/image" Target="../media/image53.png"/><Relationship Id="rId6" Type="http://schemas.openxmlformats.org/officeDocument/2006/relationships/image" Target="../media/image65.png"/><Relationship Id="rId7" Type="http://schemas.openxmlformats.org/officeDocument/2006/relationships/image" Target="../media/image74.png"/><Relationship Id="rId8" Type="http://schemas.openxmlformats.org/officeDocument/2006/relationships/image" Target="../media/image6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53.png"/><Relationship Id="rId10" Type="http://schemas.openxmlformats.org/officeDocument/2006/relationships/image" Target="../media/image9.png"/><Relationship Id="rId9" Type="http://schemas.openxmlformats.org/officeDocument/2006/relationships/image" Target="../media/image70.png"/><Relationship Id="rId5" Type="http://schemas.openxmlformats.org/officeDocument/2006/relationships/image" Target="../media/image64.png"/><Relationship Id="rId6" Type="http://schemas.openxmlformats.org/officeDocument/2006/relationships/image" Target="../media/image57.png"/><Relationship Id="rId7" Type="http://schemas.openxmlformats.org/officeDocument/2006/relationships/image" Target="../media/image62.png"/><Relationship Id="rId8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77.png"/><Relationship Id="rId5" Type="http://schemas.openxmlformats.org/officeDocument/2006/relationships/image" Target="../media/image7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71.png"/><Relationship Id="rId5" Type="http://schemas.openxmlformats.org/officeDocument/2006/relationships/image" Target="../media/image30.png"/><Relationship Id="rId6" Type="http://schemas.openxmlformats.org/officeDocument/2006/relationships/image" Target="../media/image76.png"/><Relationship Id="rId7" Type="http://schemas.openxmlformats.org/officeDocument/2006/relationships/image" Target="../media/image20.png"/><Relationship Id="rId8" Type="http://schemas.openxmlformats.org/officeDocument/2006/relationships/image" Target="../media/image8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84.png"/><Relationship Id="rId5" Type="http://schemas.openxmlformats.org/officeDocument/2006/relationships/image" Target="../media/image87.png"/><Relationship Id="rId6" Type="http://schemas.openxmlformats.org/officeDocument/2006/relationships/image" Target="../media/image81.png"/><Relationship Id="rId7" Type="http://schemas.openxmlformats.org/officeDocument/2006/relationships/image" Target="../media/image109.png"/><Relationship Id="rId8" Type="http://schemas.openxmlformats.org/officeDocument/2006/relationships/image" Target="../media/image9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84.png"/><Relationship Id="rId10" Type="http://schemas.openxmlformats.org/officeDocument/2006/relationships/image" Target="../media/image93.png"/><Relationship Id="rId9" Type="http://schemas.openxmlformats.org/officeDocument/2006/relationships/image" Target="../media/image91.png"/><Relationship Id="rId5" Type="http://schemas.openxmlformats.org/officeDocument/2006/relationships/image" Target="../media/image110.png"/><Relationship Id="rId6" Type="http://schemas.openxmlformats.org/officeDocument/2006/relationships/image" Target="../media/image90.png"/><Relationship Id="rId7" Type="http://schemas.openxmlformats.org/officeDocument/2006/relationships/image" Target="../media/image88.png"/><Relationship Id="rId8" Type="http://schemas.openxmlformats.org/officeDocument/2006/relationships/image" Target="../media/image8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94.png"/><Relationship Id="rId11" Type="http://schemas.openxmlformats.org/officeDocument/2006/relationships/image" Target="../media/image104.png"/><Relationship Id="rId10" Type="http://schemas.openxmlformats.org/officeDocument/2006/relationships/image" Target="../media/image84.png"/><Relationship Id="rId12" Type="http://schemas.openxmlformats.org/officeDocument/2006/relationships/image" Target="../media/image105.png"/><Relationship Id="rId9" Type="http://schemas.openxmlformats.org/officeDocument/2006/relationships/image" Target="../media/image102.png"/><Relationship Id="rId5" Type="http://schemas.openxmlformats.org/officeDocument/2006/relationships/image" Target="../media/image100.png"/><Relationship Id="rId6" Type="http://schemas.openxmlformats.org/officeDocument/2006/relationships/image" Target="../media/image97.png"/><Relationship Id="rId7" Type="http://schemas.openxmlformats.org/officeDocument/2006/relationships/image" Target="../media/image11.png"/><Relationship Id="rId8" Type="http://schemas.openxmlformats.org/officeDocument/2006/relationships/image" Target="../media/image1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9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2" Type="http://schemas.openxmlformats.org/officeDocument/2006/relationships/image" Target="../media/image14.png"/><Relationship Id="rId9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26.png"/><Relationship Id="rId5" Type="http://schemas.openxmlformats.org/officeDocument/2006/relationships/image" Target="../media/image48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26.png"/><Relationship Id="rId5" Type="http://schemas.openxmlformats.org/officeDocument/2006/relationships/image" Target="../media/image48.png"/><Relationship Id="rId6" Type="http://schemas.openxmlformats.org/officeDocument/2006/relationships/image" Target="../media/image35.png"/><Relationship Id="rId7" Type="http://schemas.openxmlformats.org/officeDocument/2006/relationships/image" Target="../media/image47.png"/><Relationship Id="rId8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26.png"/><Relationship Id="rId5" Type="http://schemas.openxmlformats.org/officeDocument/2006/relationships/image" Target="../media/image48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26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26.png"/><Relationship Id="rId10" Type="http://schemas.openxmlformats.org/officeDocument/2006/relationships/image" Target="../media/image50.png"/><Relationship Id="rId9" Type="http://schemas.openxmlformats.org/officeDocument/2006/relationships/image" Target="../media/image48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9" name="Google Shape;89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316351" y="3684775"/>
            <a:ext cx="13655400" cy="23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CỘNG SẢN VIỆT NAM RA ĐỜI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VÀ LÃNH ĐẠO ĐẤU TRANH GIÀNH CHÍNH QUYỀN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57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(1930 - 1945)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2669204" y="7767615"/>
            <a:ext cx="12966348" cy="10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1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730013" y="1851377"/>
            <a:ext cx="3040462" cy="1223786"/>
          </a:xfrm>
          <a:custGeom>
            <a:rect b="b" l="l" r="r" t="t"/>
            <a:pathLst>
              <a:path extrusionOk="0" h="1223786" w="3040462">
                <a:moveTo>
                  <a:pt x="0" y="0"/>
                </a:moveTo>
                <a:lnTo>
                  <a:pt x="3040462" y="0"/>
                </a:lnTo>
                <a:lnTo>
                  <a:pt x="3040462" y="1223786"/>
                </a:lnTo>
                <a:lnTo>
                  <a:pt x="0" y="122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893414" y="3508517"/>
            <a:ext cx="6839620" cy="5728182"/>
          </a:xfrm>
          <a:custGeom>
            <a:rect b="b" l="l" r="r" t="t"/>
            <a:pathLst>
              <a:path extrusionOk="0" h="5728182" w="6839620">
                <a:moveTo>
                  <a:pt x="0" y="0"/>
                </a:moveTo>
                <a:lnTo>
                  <a:pt x="6839621" y="0"/>
                </a:lnTo>
                <a:lnTo>
                  <a:pt x="6839621" y="5728182"/>
                </a:lnTo>
                <a:lnTo>
                  <a:pt x="0" y="5728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8123560" y="2724272"/>
            <a:ext cx="3550217" cy="2705266"/>
          </a:xfrm>
          <a:custGeom>
            <a:rect b="b" l="l" r="r" t="t"/>
            <a:pathLst>
              <a:path extrusionOk="0" h="2705266" w="3550217">
                <a:moveTo>
                  <a:pt x="0" y="0"/>
                </a:moveTo>
                <a:lnTo>
                  <a:pt x="3550217" y="0"/>
                </a:lnTo>
                <a:lnTo>
                  <a:pt x="3550217" y="2705266"/>
                </a:lnTo>
                <a:lnTo>
                  <a:pt x="0" y="2705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8858172" y="5600988"/>
            <a:ext cx="2080992" cy="3160480"/>
          </a:xfrm>
          <a:custGeom>
            <a:rect b="b" l="l" r="r" t="t"/>
            <a:pathLst>
              <a:path extrusionOk="0" h="812800" w="535181">
                <a:moveTo>
                  <a:pt x="85567" y="0"/>
                </a:moveTo>
                <a:lnTo>
                  <a:pt x="449614" y="0"/>
                </a:lnTo>
                <a:cubicBezTo>
                  <a:pt x="496872" y="0"/>
                  <a:pt x="535181" y="38310"/>
                  <a:pt x="535181" y="85567"/>
                </a:cubicBezTo>
                <a:lnTo>
                  <a:pt x="535181" y="727233"/>
                </a:lnTo>
                <a:cubicBezTo>
                  <a:pt x="535181" y="774490"/>
                  <a:pt x="496872" y="812800"/>
                  <a:pt x="449614" y="812800"/>
                </a:cubicBezTo>
                <a:lnTo>
                  <a:pt x="85567" y="812800"/>
                </a:lnTo>
                <a:cubicBezTo>
                  <a:pt x="38310" y="812800"/>
                  <a:pt x="0" y="774490"/>
                  <a:pt x="0" y="727233"/>
                </a:cubicBezTo>
                <a:lnTo>
                  <a:pt x="0" y="85567"/>
                </a:lnTo>
                <a:cubicBezTo>
                  <a:pt x="0" y="38310"/>
                  <a:pt x="38310" y="0"/>
                  <a:pt x="85567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12" l="0" r="0" t="-513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13338755" y="2724272"/>
            <a:ext cx="2721436" cy="1483182"/>
          </a:xfrm>
          <a:custGeom>
            <a:rect b="b" l="l" r="r" t="t"/>
            <a:pathLst>
              <a:path extrusionOk="0" h="1483182" w="2721436">
                <a:moveTo>
                  <a:pt x="0" y="0"/>
                </a:moveTo>
                <a:lnTo>
                  <a:pt x="2721436" y="0"/>
                </a:lnTo>
                <a:lnTo>
                  <a:pt x="2721436" y="1483183"/>
                </a:lnTo>
                <a:lnTo>
                  <a:pt x="0" y="14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/>
          <p:nvPr/>
        </p:nvSpPr>
        <p:spPr>
          <a:xfrm rot="857777">
            <a:off x="3209739" y="4498917"/>
            <a:ext cx="4441517" cy="1682225"/>
          </a:xfrm>
          <a:custGeom>
            <a:rect b="b" l="l" r="r" t="t"/>
            <a:pathLst>
              <a:path extrusionOk="0" h="1682225" w="4441517">
                <a:moveTo>
                  <a:pt x="0" y="0"/>
                </a:moveTo>
                <a:lnTo>
                  <a:pt x="4441518" y="0"/>
                </a:lnTo>
                <a:lnTo>
                  <a:pt x="4441518" y="1682225"/>
                </a:lnTo>
                <a:lnTo>
                  <a:pt x="0" y="168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313" name="Google Shape;313;p10"/>
          <p:cNvSpPr txBox="1"/>
          <p:nvPr/>
        </p:nvSpPr>
        <p:spPr>
          <a:xfrm>
            <a:off x="7706098" y="1287051"/>
            <a:ext cx="3040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30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14" name="Google Shape;314;p10"/>
          <p:cNvSpPr txBox="1"/>
          <p:nvPr/>
        </p:nvSpPr>
        <p:spPr>
          <a:xfrm>
            <a:off x="1432669" y="1857296"/>
            <a:ext cx="16353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Tình hình </a:t>
            </a:r>
            <a:endParaRPr i="1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Việt Nam</a:t>
            </a:r>
            <a:endParaRPr i="1"/>
          </a:p>
        </p:txBody>
      </p:sp>
      <p:sp>
        <p:nvSpPr>
          <p:cNvPr id="315" name="Google Shape;315;p10"/>
          <p:cNvSpPr txBox="1"/>
          <p:nvPr/>
        </p:nvSpPr>
        <p:spPr>
          <a:xfrm>
            <a:off x="7584625" y="8875768"/>
            <a:ext cx="48360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83">
                <a:solidFill>
                  <a:srgbClr val="FEFEFE"/>
                </a:solidFill>
                <a:latin typeface="Vollkorn"/>
                <a:ea typeface="Vollkorn"/>
                <a:cs typeface="Vollkorn"/>
                <a:sym typeface="Vollkorn"/>
              </a:rPr>
              <a:t>Phan Văn Trường</a:t>
            </a:r>
            <a:endParaRPr i="1" sz="1983">
              <a:solidFill>
                <a:srgbClr val="FEFEFE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83">
                <a:solidFill>
                  <a:srgbClr val="FEFEFE"/>
                </a:solidFill>
                <a:latin typeface="Vollkorn"/>
                <a:ea typeface="Vollkorn"/>
                <a:cs typeface="Vollkorn"/>
                <a:sym typeface="Vollkorn"/>
              </a:rPr>
              <a:t>1923 công bố “Tuyên  Ngôn của Đảng Cộng sản”</a:t>
            </a:r>
            <a:endParaRPr i="1"/>
          </a:p>
        </p:txBody>
      </p:sp>
      <p:sp>
        <p:nvSpPr>
          <p:cNvPr id="316" name="Google Shape;316;p10"/>
          <p:cNvSpPr txBox="1"/>
          <p:nvPr/>
        </p:nvSpPr>
        <p:spPr>
          <a:xfrm>
            <a:off x="7706098" y="1869155"/>
            <a:ext cx="4399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3">
                <a:solidFill>
                  <a:srgbClr val="FEFEFE"/>
                </a:solidFill>
                <a:latin typeface="Vollkorn"/>
                <a:ea typeface="Vollkorn"/>
                <a:cs typeface="Vollkorn"/>
                <a:sym typeface="Vollkorn"/>
              </a:rPr>
              <a:t>Bác Tôn Đức Thắng</a:t>
            </a:r>
            <a:endParaRPr i="1" sz="2283">
              <a:solidFill>
                <a:srgbClr val="FEFEFE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3">
                <a:solidFill>
                  <a:srgbClr val="FEFEFE"/>
                </a:solidFill>
                <a:latin typeface="Vollkorn"/>
                <a:ea typeface="Vollkorn"/>
                <a:cs typeface="Vollkorn"/>
                <a:sym typeface="Vollkorn"/>
              </a:rPr>
              <a:t>1919 Tham gia bảo vệ nước Nga Xô viết</a:t>
            </a:r>
            <a:endParaRPr i="1" sz="2283">
              <a:solidFill>
                <a:srgbClr val="FEFEFE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17" name="Google Shape;317;p10"/>
          <p:cNvSpPr txBox="1"/>
          <p:nvPr/>
        </p:nvSpPr>
        <p:spPr>
          <a:xfrm>
            <a:off x="13196946" y="7832627"/>
            <a:ext cx="3850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Cách mạng Tư sản Pháp </a:t>
            </a:r>
            <a:endParaRPr i="1"/>
          </a:p>
        </p:txBody>
      </p:sp>
      <p:sp>
        <p:nvSpPr>
          <p:cNvPr id="318" name="Google Shape;318;p10"/>
          <p:cNvSpPr txBox="1"/>
          <p:nvPr/>
        </p:nvSpPr>
        <p:spPr>
          <a:xfrm>
            <a:off x="13361016" y="3182097"/>
            <a:ext cx="2488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83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Các luồng tư tưởng</a:t>
            </a:r>
            <a:endParaRPr b="1" i="1" sz="2283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83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bên ngoài</a:t>
            </a:r>
            <a:endParaRPr b="1" i="1" sz="2283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19" name="Google Shape;319;p10"/>
          <p:cNvSpPr txBox="1"/>
          <p:nvPr/>
        </p:nvSpPr>
        <p:spPr>
          <a:xfrm>
            <a:off x="12018562" y="7832627"/>
            <a:ext cx="87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1789</a:t>
            </a:r>
            <a:endParaRPr i="1"/>
          </a:p>
        </p:txBody>
      </p:sp>
      <p:sp>
        <p:nvSpPr>
          <p:cNvPr id="320" name="Google Shape;320;p10"/>
          <p:cNvSpPr txBox="1"/>
          <p:nvPr/>
        </p:nvSpPr>
        <p:spPr>
          <a:xfrm>
            <a:off x="13196946" y="6989426"/>
            <a:ext cx="3033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Duy Tân Nhật Bản</a:t>
            </a:r>
            <a:endParaRPr b="1" i="1" sz="2799">
              <a:solidFill>
                <a:srgbClr val="FFFE1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21" name="Google Shape;321;p10"/>
          <p:cNvSpPr txBox="1"/>
          <p:nvPr/>
        </p:nvSpPr>
        <p:spPr>
          <a:xfrm>
            <a:off x="12004865" y="6989426"/>
            <a:ext cx="87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1868</a:t>
            </a:r>
            <a:endParaRPr i="1"/>
          </a:p>
        </p:txBody>
      </p:sp>
      <p:sp>
        <p:nvSpPr>
          <p:cNvPr id="322" name="Google Shape;322;p10"/>
          <p:cNvSpPr txBox="1"/>
          <p:nvPr/>
        </p:nvSpPr>
        <p:spPr>
          <a:xfrm>
            <a:off x="13196946" y="6206510"/>
            <a:ext cx="43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Vận động Duy Tân ở Trung Quốc</a:t>
            </a:r>
            <a:endParaRPr b="1" i="1" sz="2300">
              <a:solidFill>
                <a:srgbClr val="FFFE1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23" name="Google Shape;323;p10"/>
          <p:cNvSpPr txBox="1"/>
          <p:nvPr/>
        </p:nvSpPr>
        <p:spPr>
          <a:xfrm>
            <a:off x="12019270" y="6146224"/>
            <a:ext cx="858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1898</a:t>
            </a:r>
            <a:endParaRPr i="1"/>
          </a:p>
        </p:txBody>
      </p:sp>
      <p:sp>
        <p:nvSpPr>
          <p:cNvPr id="324" name="Google Shape;324;p10"/>
          <p:cNvSpPr txBox="1"/>
          <p:nvPr/>
        </p:nvSpPr>
        <p:spPr>
          <a:xfrm>
            <a:off x="13196946" y="5363309"/>
            <a:ext cx="43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Cách mạng Tân Hợi Trung Quốc</a:t>
            </a:r>
            <a:endParaRPr i="1"/>
          </a:p>
        </p:txBody>
      </p:sp>
      <p:sp>
        <p:nvSpPr>
          <p:cNvPr id="325" name="Google Shape;325;p10"/>
          <p:cNvSpPr txBox="1"/>
          <p:nvPr/>
        </p:nvSpPr>
        <p:spPr>
          <a:xfrm>
            <a:off x="12067624" y="5303023"/>
            <a:ext cx="64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1911</a:t>
            </a:r>
            <a:endParaRPr i="1"/>
          </a:p>
        </p:txBody>
      </p:sp>
      <p:sp>
        <p:nvSpPr>
          <p:cNvPr id="326" name="Google Shape;326;p10"/>
          <p:cNvSpPr txBox="1"/>
          <p:nvPr/>
        </p:nvSpPr>
        <p:spPr>
          <a:xfrm>
            <a:off x="13259705" y="4473525"/>
            <a:ext cx="4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00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Cách mạng Tháng Mười Nga</a:t>
            </a:r>
            <a:endParaRPr i="1"/>
          </a:p>
        </p:txBody>
      </p:sp>
      <p:sp>
        <p:nvSpPr>
          <p:cNvPr id="327" name="Google Shape;327;p10"/>
          <p:cNvSpPr txBox="1"/>
          <p:nvPr/>
        </p:nvSpPr>
        <p:spPr>
          <a:xfrm>
            <a:off x="12105468" y="4464000"/>
            <a:ext cx="669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1917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"/>
          <p:cNvSpPr/>
          <p:nvPr/>
        </p:nvSpPr>
        <p:spPr>
          <a:xfrm>
            <a:off x="183607" y="197986"/>
            <a:ext cx="17926650" cy="9887033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730013" y="1851377"/>
            <a:ext cx="3539649" cy="1424709"/>
          </a:xfrm>
          <a:custGeom>
            <a:rect b="b" l="l" r="r" t="t"/>
            <a:pathLst>
              <a:path extrusionOk="0" h="1424709" w="3539649">
                <a:moveTo>
                  <a:pt x="0" y="0"/>
                </a:moveTo>
                <a:lnTo>
                  <a:pt x="3539649" y="0"/>
                </a:lnTo>
                <a:lnTo>
                  <a:pt x="3539649" y="1424709"/>
                </a:lnTo>
                <a:lnTo>
                  <a:pt x="0" y="14247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" name="Google Shape;335;p11"/>
          <p:cNvGrpSpPr/>
          <p:nvPr/>
        </p:nvGrpSpPr>
        <p:grpSpPr>
          <a:xfrm>
            <a:off x="6198295" y="3871111"/>
            <a:ext cx="2352971" cy="2241205"/>
            <a:chOff x="0" y="0"/>
            <a:chExt cx="3137295" cy="2988273"/>
          </a:xfrm>
        </p:grpSpPr>
        <p:sp>
          <p:nvSpPr>
            <p:cNvPr id="336" name="Google Shape;336;p11"/>
            <p:cNvSpPr/>
            <p:nvPr/>
          </p:nvSpPr>
          <p:spPr>
            <a:xfrm>
              <a:off x="0" y="0"/>
              <a:ext cx="3137295" cy="2988273"/>
            </a:xfrm>
            <a:custGeom>
              <a:rect b="b" l="l" r="r" t="t"/>
              <a:pathLst>
                <a:path extrusionOk="0" h="2988273" w="3137295">
                  <a:moveTo>
                    <a:pt x="0" y="0"/>
                  </a:moveTo>
                  <a:lnTo>
                    <a:pt x="3137295" y="0"/>
                  </a:lnTo>
                  <a:lnTo>
                    <a:pt x="3137295" y="2988273"/>
                  </a:lnTo>
                  <a:lnTo>
                    <a:pt x="0" y="29882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 txBox="1"/>
            <p:nvPr/>
          </p:nvSpPr>
          <p:spPr>
            <a:xfrm>
              <a:off x="406598" y="877648"/>
              <a:ext cx="2324100" cy="12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Hệ tư tưởng </a:t>
              </a:r>
              <a:endParaRPr i="1"/>
            </a:p>
            <a:p>
              <a:pPr indent="0" lvl="0" marL="0" marR="0" rtl="0" algn="ctr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phong kiến</a:t>
              </a:r>
              <a:endParaRPr i="1"/>
            </a:p>
          </p:txBody>
        </p:sp>
      </p:grpSp>
      <p:sp>
        <p:nvSpPr>
          <p:cNvPr id="338" name="Google Shape;338;p11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339" name="Google Shape;339;p11"/>
          <p:cNvSpPr txBox="1"/>
          <p:nvPr/>
        </p:nvSpPr>
        <p:spPr>
          <a:xfrm>
            <a:off x="7706098" y="1287051"/>
            <a:ext cx="3114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30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40" name="Google Shape;340;p11"/>
          <p:cNvSpPr txBox="1"/>
          <p:nvPr/>
        </p:nvSpPr>
        <p:spPr>
          <a:xfrm>
            <a:off x="987816" y="1861185"/>
            <a:ext cx="30240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4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Các phong trào yêu nước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4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của nhân dân Việt Nam</a:t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4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trước khi có Đảng</a:t>
            </a:r>
            <a:endParaRPr i="1"/>
          </a:p>
        </p:txBody>
      </p:sp>
      <p:sp>
        <p:nvSpPr>
          <p:cNvPr id="341" name="Google Shape;341;p11"/>
          <p:cNvSpPr txBox="1"/>
          <p:nvPr/>
        </p:nvSpPr>
        <p:spPr>
          <a:xfrm>
            <a:off x="9578454" y="1823085"/>
            <a:ext cx="4587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99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Phong trào Cần Vương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1885 - 1896</a:t>
            </a:r>
            <a:endParaRPr i="1"/>
          </a:p>
        </p:txBody>
      </p:sp>
      <p:sp>
        <p:nvSpPr>
          <p:cNvPr id="342" name="Google Shape;342;p11"/>
          <p:cNvSpPr/>
          <p:nvPr/>
        </p:nvSpPr>
        <p:spPr>
          <a:xfrm>
            <a:off x="12194371" y="2975491"/>
            <a:ext cx="1953550" cy="3003289"/>
          </a:xfrm>
          <a:custGeom>
            <a:rect b="b" l="l" r="r" t="t"/>
            <a:pathLst>
              <a:path extrusionOk="0" h="3003289" w="1953550">
                <a:moveTo>
                  <a:pt x="0" y="0"/>
                </a:moveTo>
                <a:lnTo>
                  <a:pt x="1953550" y="0"/>
                </a:lnTo>
                <a:lnTo>
                  <a:pt x="1953550" y="3003289"/>
                </a:lnTo>
                <a:lnTo>
                  <a:pt x="0" y="300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9353421" y="2975491"/>
            <a:ext cx="2126575" cy="3003289"/>
          </a:xfrm>
          <a:custGeom>
            <a:rect b="b" l="l" r="r" t="t"/>
            <a:pathLst>
              <a:path extrusionOk="0" h="3003289" w="2126575">
                <a:moveTo>
                  <a:pt x="0" y="0"/>
                </a:moveTo>
                <a:lnTo>
                  <a:pt x="2126575" y="0"/>
                </a:lnTo>
                <a:lnTo>
                  <a:pt x="2126575" y="3003289"/>
                </a:lnTo>
                <a:lnTo>
                  <a:pt x="0" y="300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 txBox="1"/>
          <p:nvPr/>
        </p:nvSpPr>
        <p:spPr>
          <a:xfrm>
            <a:off x="9353421" y="5993277"/>
            <a:ext cx="244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Vua Hàm Nghi</a:t>
            </a:r>
            <a:endParaRPr i="1"/>
          </a:p>
        </p:txBody>
      </p:sp>
      <p:sp>
        <p:nvSpPr>
          <p:cNvPr id="345" name="Google Shape;345;p11"/>
          <p:cNvSpPr txBox="1"/>
          <p:nvPr/>
        </p:nvSpPr>
        <p:spPr>
          <a:xfrm>
            <a:off x="11951100" y="5993275"/>
            <a:ext cx="281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Tôn Thất Thuyết</a:t>
            </a:r>
            <a:endParaRPr i="1"/>
          </a:p>
        </p:txBody>
      </p:sp>
      <p:grpSp>
        <p:nvGrpSpPr>
          <p:cNvPr id="346" name="Google Shape;346;p11"/>
          <p:cNvGrpSpPr/>
          <p:nvPr/>
        </p:nvGrpSpPr>
        <p:grpSpPr>
          <a:xfrm>
            <a:off x="6198295" y="6363019"/>
            <a:ext cx="2352971" cy="2241205"/>
            <a:chOff x="0" y="0"/>
            <a:chExt cx="3137295" cy="2988273"/>
          </a:xfrm>
        </p:grpSpPr>
        <p:sp>
          <p:nvSpPr>
            <p:cNvPr id="347" name="Google Shape;347;p11"/>
            <p:cNvSpPr/>
            <p:nvPr/>
          </p:nvSpPr>
          <p:spPr>
            <a:xfrm>
              <a:off x="0" y="0"/>
              <a:ext cx="3137295" cy="2988273"/>
            </a:xfrm>
            <a:custGeom>
              <a:rect b="b" l="l" r="r" t="t"/>
              <a:pathLst>
                <a:path extrusionOk="0" h="2988273" w="3137295">
                  <a:moveTo>
                    <a:pt x="0" y="0"/>
                  </a:moveTo>
                  <a:lnTo>
                    <a:pt x="3137295" y="0"/>
                  </a:lnTo>
                  <a:lnTo>
                    <a:pt x="3137295" y="2988273"/>
                  </a:lnTo>
                  <a:lnTo>
                    <a:pt x="0" y="29882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 txBox="1"/>
            <p:nvPr/>
          </p:nvSpPr>
          <p:spPr>
            <a:xfrm>
              <a:off x="406598" y="877648"/>
              <a:ext cx="2324100" cy="12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Phong trào nông dân</a:t>
              </a:r>
              <a:endParaRPr i="1"/>
            </a:p>
          </p:txBody>
        </p:sp>
      </p:grpSp>
      <p:sp>
        <p:nvSpPr>
          <p:cNvPr id="349" name="Google Shape;349;p11"/>
          <p:cNvSpPr/>
          <p:nvPr/>
        </p:nvSpPr>
        <p:spPr>
          <a:xfrm>
            <a:off x="3657425" y="6134439"/>
            <a:ext cx="2030276" cy="2784667"/>
          </a:xfrm>
          <a:custGeom>
            <a:rect b="b" l="l" r="r" t="t"/>
            <a:pathLst>
              <a:path extrusionOk="0" h="2784667" w="2030276">
                <a:moveTo>
                  <a:pt x="0" y="0"/>
                </a:moveTo>
                <a:lnTo>
                  <a:pt x="2030276" y="0"/>
                </a:lnTo>
                <a:lnTo>
                  <a:pt x="2030276" y="2784667"/>
                </a:lnTo>
                <a:lnTo>
                  <a:pt x="0" y="2784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1"/>
          <p:cNvSpPr txBox="1"/>
          <p:nvPr/>
        </p:nvSpPr>
        <p:spPr>
          <a:xfrm>
            <a:off x="3279641" y="5510382"/>
            <a:ext cx="281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Hoàng Hoa Thám</a:t>
            </a:r>
            <a:endParaRPr i="1" sz="30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2785373" y="8823856"/>
            <a:ext cx="384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99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Khởi nghĩa Yên Thế</a:t>
            </a:r>
            <a:endParaRPr i="1" sz="3999">
              <a:solidFill>
                <a:srgbClr val="FFFE1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Cuối thế kỷ 19 - Đầu thế kỷ 20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12"/>
          <p:cNvGrpSpPr/>
          <p:nvPr/>
        </p:nvGrpSpPr>
        <p:grpSpPr>
          <a:xfrm>
            <a:off x="7468993" y="4237016"/>
            <a:ext cx="3350013" cy="3190888"/>
            <a:chOff x="0" y="0"/>
            <a:chExt cx="4466684" cy="4254517"/>
          </a:xfrm>
        </p:grpSpPr>
        <p:sp>
          <p:nvSpPr>
            <p:cNvPr id="359" name="Google Shape;359;p12"/>
            <p:cNvSpPr/>
            <p:nvPr/>
          </p:nvSpPr>
          <p:spPr>
            <a:xfrm>
              <a:off x="0" y="0"/>
              <a:ext cx="4466684" cy="4254517"/>
            </a:xfrm>
            <a:custGeom>
              <a:rect b="b" l="l" r="r" t="t"/>
              <a:pathLst>
                <a:path extrusionOk="0" h="4254517" w="4466684">
                  <a:moveTo>
                    <a:pt x="0" y="0"/>
                  </a:moveTo>
                  <a:lnTo>
                    <a:pt x="4466684" y="0"/>
                  </a:lnTo>
                  <a:lnTo>
                    <a:pt x="4466684" y="4254517"/>
                  </a:lnTo>
                  <a:lnTo>
                    <a:pt x="0" y="42545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2"/>
            <p:cNvSpPr txBox="1"/>
            <p:nvPr/>
          </p:nvSpPr>
          <p:spPr>
            <a:xfrm>
              <a:off x="578888" y="837709"/>
              <a:ext cx="3309000" cy="28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61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Trào lưu dân chủ </a:t>
              </a:r>
              <a:endParaRPr i="1"/>
            </a:p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61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tư  sản</a:t>
              </a:r>
              <a:endParaRPr i="1"/>
            </a:p>
          </p:txBody>
        </p:sp>
      </p:grpSp>
      <p:sp>
        <p:nvSpPr>
          <p:cNvPr id="361" name="Google Shape;361;p12"/>
          <p:cNvSpPr/>
          <p:nvPr/>
        </p:nvSpPr>
        <p:spPr>
          <a:xfrm>
            <a:off x="12587342" y="3960566"/>
            <a:ext cx="2528213" cy="3743788"/>
          </a:xfrm>
          <a:custGeom>
            <a:rect b="b" l="l" r="r" t="t"/>
            <a:pathLst>
              <a:path extrusionOk="0" h="812800" w="548891">
                <a:moveTo>
                  <a:pt x="61244" y="0"/>
                </a:moveTo>
                <a:lnTo>
                  <a:pt x="487647" y="0"/>
                </a:lnTo>
                <a:cubicBezTo>
                  <a:pt x="521471" y="0"/>
                  <a:pt x="548891" y="27420"/>
                  <a:pt x="548891" y="61244"/>
                </a:cubicBezTo>
                <a:lnTo>
                  <a:pt x="548891" y="751556"/>
                </a:lnTo>
                <a:cubicBezTo>
                  <a:pt x="548891" y="785380"/>
                  <a:pt x="521471" y="812800"/>
                  <a:pt x="487647" y="812800"/>
                </a:cubicBezTo>
                <a:lnTo>
                  <a:pt x="61244" y="812800"/>
                </a:lnTo>
                <a:cubicBezTo>
                  <a:pt x="27420" y="812800"/>
                  <a:pt x="0" y="785380"/>
                  <a:pt x="0" y="751556"/>
                </a:cubicBezTo>
                <a:lnTo>
                  <a:pt x="0" y="61244"/>
                </a:lnTo>
                <a:cubicBezTo>
                  <a:pt x="0" y="27420"/>
                  <a:pt x="27420" y="0"/>
                  <a:pt x="61244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4947" r="-17304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p12"/>
          <p:cNvGrpSpPr/>
          <p:nvPr/>
        </p:nvGrpSpPr>
        <p:grpSpPr>
          <a:xfrm>
            <a:off x="719398" y="1602551"/>
            <a:ext cx="3539649" cy="1424709"/>
            <a:chOff x="0" y="0"/>
            <a:chExt cx="4719532" cy="1899612"/>
          </a:xfrm>
        </p:grpSpPr>
        <p:sp>
          <p:nvSpPr>
            <p:cNvPr id="363" name="Google Shape;363;p12"/>
            <p:cNvSpPr/>
            <p:nvPr/>
          </p:nvSpPr>
          <p:spPr>
            <a:xfrm>
              <a:off x="0" y="0"/>
              <a:ext cx="4719532" cy="1899612"/>
            </a:xfrm>
            <a:custGeom>
              <a:rect b="b" l="l" r="r" t="t"/>
              <a:pathLst>
                <a:path extrusionOk="0" h="1899612" w="4719532">
                  <a:moveTo>
                    <a:pt x="0" y="0"/>
                  </a:moveTo>
                  <a:lnTo>
                    <a:pt x="4719532" y="0"/>
                  </a:lnTo>
                  <a:lnTo>
                    <a:pt x="4719532" y="1899612"/>
                  </a:lnTo>
                  <a:lnTo>
                    <a:pt x="0" y="18996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2"/>
            <p:cNvSpPr txBox="1"/>
            <p:nvPr/>
          </p:nvSpPr>
          <p:spPr>
            <a:xfrm>
              <a:off x="343737" y="32127"/>
              <a:ext cx="4032000" cy="17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 phong trào yêu nước</a:t>
              </a:r>
              <a:endParaRPr i="1"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của nhân dân Việt Nam</a:t>
              </a:r>
              <a:endParaRPr i="1"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trước khi có Đảng</a:t>
              </a:r>
              <a:endParaRPr i="1"/>
            </a:p>
          </p:txBody>
        </p:sp>
      </p:grpSp>
      <p:sp>
        <p:nvSpPr>
          <p:cNvPr id="365" name="Google Shape;365;p12"/>
          <p:cNvSpPr/>
          <p:nvPr/>
        </p:nvSpPr>
        <p:spPr>
          <a:xfrm>
            <a:off x="3168925" y="3960566"/>
            <a:ext cx="2528213" cy="3743788"/>
          </a:xfrm>
          <a:custGeom>
            <a:rect b="b" l="l" r="r" t="t"/>
            <a:pathLst>
              <a:path extrusionOk="0" h="812800" w="548891">
                <a:moveTo>
                  <a:pt x="61244" y="0"/>
                </a:moveTo>
                <a:lnTo>
                  <a:pt x="487647" y="0"/>
                </a:lnTo>
                <a:cubicBezTo>
                  <a:pt x="521471" y="0"/>
                  <a:pt x="548891" y="27420"/>
                  <a:pt x="548891" y="61244"/>
                </a:cubicBezTo>
                <a:lnTo>
                  <a:pt x="548891" y="751556"/>
                </a:lnTo>
                <a:cubicBezTo>
                  <a:pt x="548891" y="785380"/>
                  <a:pt x="521471" y="812800"/>
                  <a:pt x="487647" y="812800"/>
                </a:cubicBezTo>
                <a:lnTo>
                  <a:pt x="61244" y="812800"/>
                </a:lnTo>
                <a:cubicBezTo>
                  <a:pt x="27420" y="812800"/>
                  <a:pt x="0" y="785380"/>
                  <a:pt x="0" y="751556"/>
                </a:cubicBezTo>
                <a:lnTo>
                  <a:pt x="0" y="61244"/>
                </a:lnTo>
                <a:cubicBezTo>
                  <a:pt x="0" y="27420"/>
                  <a:pt x="27420" y="0"/>
                  <a:pt x="61244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0972" r="-10972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367" name="Google Shape;367;p12"/>
          <p:cNvSpPr txBox="1"/>
          <p:nvPr/>
        </p:nvSpPr>
        <p:spPr>
          <a:xfrm>
            <a:off x="7706098" y="1287051"/>
            <a:ext cx="2961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30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68" name="Google Shape;368;p12"/>
          <p:cNvSpPr txBox="1"/>
          <p:nvPr/>
        </p:nvSpPr>
        <p:spPr>
          <a:xfrm>
            <a:off x="12169824" y="3132925"/>
            <a:ext cx="388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Xu hướng bạo động</a:t>
            </a:r>
            <a:endParaRPr i="1"/>
          </a:p>
        </p:txBody>
      </p:sp>
      <p:sp>
        <p:nvSpPr>
          <p:cNvPr id="369" name="Google Shape;369;p12"/>
          <p:cNvSpPr txBox="1"/>
          <p:nvPr/>
        </p:nvSpPr>
        <p:spPr>
          <a:xfrm>
            <a:off x="12587342" y="7828178"/>
            <a:ext cx="26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Phan Bội Châu</a:t>
            </a:r>
            <a:endParaRPr i="1"/>
          </a:p>
        </p:txBody>
      </p:sp>
      <p:sp>
        <p:nvSpPr>
          <p:cNvPr id="370" name="Google Shape;370;p12"/>
          <p:cNvSpPr txBox="1"/>
          <p:nvPr/>
        </p:nvSpPr>
        <p:spPr>
          <a:xfrm>
            <a:off x="12320029" y="8485364"/>
            <a:ext cx="30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Đông Du</a:t>
            </a:r>
            <a:endParaRPr i="1"/>
          </a:p>
        </p:txBody>
      </p:sp>
      <p:sp>
        <p:nvSpPr>
          <p:cNvPr id="371" name="Google Shape;371;p12"/>
          <p:cNvSpPr txBox="1"/>
          <p:nvPr/>
        </p:nvSpPr>
        <p:spPr>
          <a:xfrm>
            <a:off x="11907640" y="9142549"/>
            <a:ext cx="38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Nam Quang phục Hội</a:t>
            </a:r>
            <a:endParaRPr i="1"/>
          </a:p>
        </p:txBody>
      </p:sp>
      <p:sp>
        <p:nvSpPr>
          <p:cNvPr id="372" name="Google Shape;372;p12"/>
          <p:cNvSpPr txBox="1"/>
          <p:nvPr/>
        </p:nvSpPr>
        <p:spPr>
          <a:xfrm>
            <a:off x="2751416" y="3132928"/>
            <a:ext cx="314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Xu hướng cải cách</a:t>
            </a:r>
            <a:endParaRPr i="1"/>
          </a:p>
        </p:txBody>
      </p:sp>
      <p:sp>
        <p:nvSpPr>
          <p:cNvPr id="373" name="Google Shape;373;p12"/>
          <p:cNvSpPr txBox="1"/>
          <p:nvPr/>
        </p:nvSpPr>
        <p:spPr>
          <a:xfrm>
            <a:off x="3044841" y="7809128"/>
            <a:ext cx="29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Phan Châu Trinh</a:t>
            </a:r>
            <a:endParaRPr i="1"/>
          </a:p>
        </p:txBody>
      </p:sp>
      <p:sp>
        <p:nvSpPr>
          <p:cNvPr id="374" name="Google Shape;374;p12"/>
          <p:cNvSpPr txBox="1"/>
          <p:nvPr/>
        </p:nvSpPr>
        <p:spPr>
          <a:xfrm>
            <a:off x="2217996" y="8447264"/>
            <a:ext cx="45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“Bất bạo động, bạo động tắc tử”</a:t>
            </a:r>
            <a:endParaRPr i="1"/>
          </a:p>
        </p:txBody>
      </p:sp>
      <p:sp>
        <p:nvSpPr>
          <p:cNvPr id="375" name="Google Shape;375;p12"/>
          <p:cNvSpPr txBox="1"/>
          <p:nvPr/>
        </p:nvSpPr>
        <p:spPr>
          <a:xfrm>
            <a:off x="1595654" y="9085399"/>
            <a:ext cx="611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“Khai dân trí, chấn dân khí, hậu dân sinh”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3"/>
          <p:cNvSpPr/>
          <p:nvPr/>
        </p:nvSpPr>
        <p:spPr>
          <a:xfrm>
            <a:off x="7929162" y="1997375"/>
            <a:ext cx="2429675" cy="2314265"/>
          </a:xfrm>
          <a:custGeom>
            <a:rect b="b" l="l" r="r" t="t"/>
            <a:pathLst>
              <a:path extrusionOk="0" h="2314265" w="2429675">
                <a:moveTo>
                  <a:pt x="0" y="0"/>
                </a:moveTo>
                <a:lnTo>
                  <a:pt x="2429676" y="0"/>
                </a:lnTo>
                <a:lnTo>
                  <a:pt x="2429676" y="2314265"/>
                </a:lnTo>
                <a:lnTo>
                  <a:pt x="0" y="231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13"/>
          <p:cNvGrpSpPr/>
          <p:nvPr/>
        </p:nvGrpSpPr>
        <p:grpSpPr>
          <a:xfrm>
            <a:off x="719398" y="1602551"/>
            <a:ext cx="3539649" cy="1424709"/>
            <a:chOff x="0" y="0"/>
            <a:chExt cx="4719532" cy="1899612"/>
          </a:xfrm>
        </p:grpSpPr>
        <p:sp>
          <p:nvSpPr>
            <p:cNvPr id="384" name="Google Shape;384;p13"/>
            <p:cNvSpPr/>
            <p:nvPr/>
          </p:nvSpPr>
          <p:spPr>
            <a:xfrm>
              <a:off x="0" y="0"/>
              <a:ext cx="4719532" cy="1899612"/>
            </a:xfrm>
            <a:custGeom>
              <a:rect b="b" l="l" r="r" t="t"/>
              <a:pathLst>
                <a:path extrusionOk="0" h="1899612" w="4719532">
                  <a:moveTo>
                    <a:pt x="0" y="0"/>
                  </a:moveTo>
                  <a:lnTo>
                    <a:pt x="4719532" y="0"/>
                  </a:lnTo>
                  <a:lnTo>
                    <a:pt x="4719532" y="1899612"/>
                  </a:lnTo>
                  <a:lnTo>
                    <a:pt x="0" y="18996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 txBox="1"/>
            <p:nvPr/>
          </p:nvSpPr>
          <p:spPr>
            <a:xfrm>
              <a:off x="343737" y="32127"/>
              <a:ext cx="4032000" cy="17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 phong trào yêu nước</a:t>
              </a:r>
              <a:endParaRPr i="1"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của nhân dân Việt Nam</a:t>
              </a:r>
              <a:endParaRPr i="1"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trước khi có Đảng</a:t>
              </a:r>
              <a:endParaRPr i="1"/>
            </a:p>
          </p:txBody>
        </p:sp>
      </p:grpSp>
      <p:sp>
        <p:nvSpPr>
          <p:cNvPr id="386" name="Google Shape;386;p13"/>
          <p:cNvSpPr/>
          <p:nvPr/>
        </p:nvSpPr>
        <p:spPr>
          <a:xfrm>
            <a:off x="4030923" y="5192048"/>
            <a:ext cx="2528213" cy="3743788"/>
          </a:xfrm>
          <a:custGeom>
            <a:rect b="b" l="l" r="r" t="t"/>
            <a:pathLst>
              <a:path extrusionOk="0" h="812800" w="548891">
                <a:moveTo>
                  <a:pt x="61244" y="0"/>
                </a:moveTo>
                <a:lnTo>
                  <a:pt x="487647" y="0"/>
                </a:lnTo>
                <a:cubicBezTo>
                  <a:pt x="521471" y="0"/>
                  <a:pt x="548891" y="27420"/>
                  <a:pt x="548891" y="61244"/>
                </a:cubicBezTo>
                <a:lnTo>
                  <a:pt x="548891" y="751556"/>
                </a:lnTo>
                <a:cubicBezTo>
                  <a:pt x="548891" y="785380"/>
                  <a:pt x="521471" y="812800"/>
                  <a:pt x="487647" y="812800"/>
                </a:cubicBezTo>
                <a:lnTo>
                  <a:pt x="61244" y="812800"/>
                </a:lnTo>
                <a:cubicBezTo>
                  <a:pt x="27420" y="812800"/>
                  <a:pt x="0" y="785380"/>
                  <a:pt x="0" y="751556"/>
                </a:cubicBezTo>
                <a:lnTo>
                  <a:pt x="0" y="61244"/>
                </a:lnTo>
                <a:cubicBezTo>
                  <a:pt x="0" y="27420"/>
                  <a:pt x="27420" y="0"/>
                  <a:pt x="61244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061" r="-106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3"/>
          <p:cNvSpPr/>
          <p:nvPr/>
        </p:nvSpPr>
        <p:spPr>
          <a:xfrm>
            <a:off x="10836671" y="4933989"/>
            <a:ext cx="3759898" cy="4114800"/>
          </a:xfrm>
          <a:custGeom>
            <a:rect b="b" l="l" r="r" t="t"/>
            <a:pathLst>
              <a:path extrusionOk="0" h="4114800" w="3759898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3"/>
          <p:cNvSpPr/>
          <p:nvPr/>
        </p:nvSpPr>
        <p:spPr>
          <a:xfrm>
            <a:off x="6755359" y="6404108"/>
            <a:ext cx="3885089" cy="1573461"/>
          </a:xfrm>
          <a:custGeom>
            <a:rect b="b" l="l" r="r" t="t"/>
            <a:pathLst>
              <a:path extrusionOk="0" h="1573461" w="3885089">
                <a:moveTo>
                  <a:pt x="0" y="0"/>
                </a:moveTo>
                <a:lnTo>
                  <a:pt x="3885089" y="0"/>
                </a:lnTo>
                <a:lnTo>
                  <a:pt x="3885089" y="1573461"/>
                </a:lnTo>
                <a:lnTo>
                  <a:pt x="0" y="1573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 txBox="1"/>
          <p:nvPr/>
        </p:nvSpPr>
        <p:spPr>
          <a:xfrm>
            <a:off x="8244052" y="2668464"/>
            <a:ext cx="1799897" cy="914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Tiểu tư sản</a:t>
            </a:r>
            <a:endParaRPr/>
          </a:p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2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trí thức</a:t>
            </a:r>
            <a:endParaRPr/>
          </a:p>
        </p:txBody>
      </p:sp>
      <p:sp>
        <p:nvSpPr>
          <p:cNvPr id="390" name="Google Shape;390;p13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391" name="Google Shape;391;p13"/>
          <p:cNvSpPr txBox="1"/>
          <p:nvPr/>
        </p:nvSpPr>
        <p:spPr>
          <a:xfrm>
            <a:off x="7706098" y="1287051"/>
            <a:ext cx="2934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30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92" name="Google Shape;392;p13"/>
          <p:cNvSpPr txBox="1"/>
          <p:nvPr/>
        </p:nvSpPr>
        <p:spPr>
          <a:xfrm>
            <a:off x="3853114" y="9002511"/>
            <a:ext cx="300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Nguyễn Thái Học</a:t>
            </a:r>
            <a:endParaRPr b="1" i="1" sz="30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93" name="Google Shape;393;p13"/>
          <p:cNvSpPr txBox="1"/>
          <p:nvPr/>
        </p:nvSpPr>
        <p:spPr>
          <a:xfrm>
            <a:off x="2697480" y="4518197"/>
            <a:ext cx="51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lập tháng 12/1927 tại Bắc Kỳ</a:t>
            </a:r>
            <a:endParaRPr i="1"/>
          </a:p>
        </p:txBody>
      </p:sp>
      <p:sp>
        <p:nvSpPr>
          <p:cNvPr id="394" name="Google Shape;394;p13"/>
          <p:cNvSpPr txBox="1"/>
          <p:nvPr/>
        </p:nvSpPr>
        <p:spPr>
          <a:xfrm>
            <a:off x="10259289" y="9048789"/>
            <a:ext cx="49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Khởi Nghĩa Yên Bái tháng 2/1930</a:t>
            </a:r>
            <a:endParaRPr i="1"/>
          </a:p>
        </p:txBody>
      </p:sp>
      <p:sp>
        <p:nvSpPr>
          <p:cNvPr id="395" name="Google Shape;395;p13"/>
          <p:cNvSpPr txBox="1"/>
          <p:nvPr/>
        </p:nvSpPr>
        <p:spPr>
          <a:xfrm>
            <a:off x="3023199" y="3831051"/>
            <a:ext cx="45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Việt Nam Quốc dân Đảng</a:t>
            </a:r>
            <a:endParaRPr i="1"/>
          </a:p>
        </p:txBody>
      </p:sp>
      <p:sp>
        <p:nvSpPr>
          <p:cNvPr id="396" name="Google Shape;396;p13"/>
          <p:cNvSpPr txBox="1"/>
          <p:nvPr/>
        </p:nvSpPr>
        <p:spPr>
          <a:xfrm>
            <a:off x="9507116" y="4518197"/>
            <a:ext cx="608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“Không thành công thì thành nhân”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14"/>
          <p:cNvGrpSpPr/>
          <p:nvPr/>
        </p:nvGrpSpPr>
        <p:grpSpPr>
          <a:xfrm>
            <a:off x="719398" y="1602551"/>
            <a:ext cx="3539649" cy="1424709"/>
            <a:chOff x="0" y="0"/>
            <a:chExt cx="4719532" cy="1899612"/>
          </a:xfrm>
        </p:grpSpPr>
        <p:sp>
          <p:nvSpPr>
            <p:cNvPr id="404" name="Google Shape;404;p14"/>
            <p:cNvSpPr/>
            <p:nvPr/>
          </p:nvSpPr>
          <p:spPr>
            <a:xfrm>
              <a:off x="0" y="0"/>
              <a:ext cx="4719532" cy="1899612"/>
            </a:xfrm>
            <a:custGeom>
              <a:rect b="b" l="l" r="r" t="t"/>
              <a:pathLst>
                <a:path extrusionOk="0" h="1899612" w="4719532">
                  <a:moveTo>
                    <a:pt x="0" y="0"/>
                  </a:moveTo>
                  <a:lnTo>
                    <a:pt x="4719532" y="0"/>
                  </a:lnTo>
                  <a:lnTo>
                    <a:pt x="4719532" y="1899612"/>
                  </a:lnTo>
                  <a:lnTo>
                    <a:pt x="0" y="18996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4"/>
            <p:cNvSpPr txBox="1"/>
            <p:nvPr/>
          </p:nvSpPr>
          <p:spPr>
            <a:xfrm>
              <a:off x="343737" y="32127"/>
              <a:ext cx="4032000" cy="17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 phong trào yêu nước</a:t>
              </a:r>
              <a:endParaRPr i="1"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của nhân dân Việt Nam</a:t>
              </a:r>
              <a:endParaRPr i="1"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trước khi có Đảng</a:t>
              </a:r>
              <a:endParaRPr i="1"/>
            </a:p>
          </p:txBody>
        </p:sp>
      </p:grpSp>
      <p:grpSp>
        <p:nvGrpSpPr>
          <p:cNvPr id="406" name="Google Shape;406;p14"/>
          <p:cNvGrpSpPr/>
          <p:nvPr/>
        </p:nvGrpSpPr>
        <p:grpSpPr>
          <a:xfrm>
            <a:off x="5119106" y="6074138"/>
            <a:ext cx="2232560" cy="2126513"/>
            <a:chOff x="0" y="0"/>
            <a:chExt cx="2976746" cy="2835351"/>
          </a:xfrm>
        </p:grpSpPr>
        <p:sp>
          <p:nvSpPr>
            <p:cNvPr id="407" name="Google Shape;407;p14"/>
            <p:cNvSpPr/>
            <p:nvPr/>
          </p:nvSpPr>
          <p:spPr>
            <a:xfrm>
              <a:off x="0" y="0"/>
              <a:ext cx="2976746" cy="2835351"/>
            </a:xfrm>
            <a:custGeom>
              <a:rect b="b" l="l" r="r" t="t"/>
              <a:pathLst>
                <a:path extrusionOk="0" h="2835351" w="2976746">
                  <a:moveTo>
                    <a:pt x="0" y="0"/>
                  </a:moveTo>
                  <a:lnTo>
                    <a:pt x="2976746" y="0"/>
                  </a:lnTo>
                  <a:lnTo>
                    <a:pt x="2976746" y="2835351"/>
                  </a:lnTo>
                  <a:lnTo>
                    <a:pt x="0" y="28353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4"/>
            <p:cNvSpPr txBox="1"/>
            <p:nvPr/>
          </p:nvSpPr>
          <p:spPr>
            <a:xfrm>
              <a:off x="385790" y="844586"/>
              <a:ext cx="2205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1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Tiểu tư sản</a:t>
              </a:r>
              <a:endParaRPr i="1"/>
            </a:p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1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trí thức</a:t>
              </a:r>
              <a:endParaRPr i="1"/>
            </a:p>
          </p:txBody>
        </p:sp>
      </p:grpSp>
      <p:grpSp>
        <p:nvGrpSpPr>
          <p:cNvPr id="409" name="Google Shape;409;p14"/>
          <p:cNvGrpSpPr/>
          <p:nvPr/>
        </p:nvGrpSpPr>
        <p:grpSpPr>
          <a:xfrm>
            <a:off x="5119106" y="3360714"/>
            <a:ext cx="2218739" cy="2113349"/>
            <a:chOff x="0" y="0"/>
            <a:chExt cx="2958319" cy="2817798"/>
          </a:xfrm>
        </p:grpSpPr>
        <p:sp>
          <p:nvSpPr>
            <p:cNvPr id="410" name="Google Shape;410;p14"/>
            <p:cNvSpPr/>
            <p:nvPr/>
          </p:nvSpPr>
          <p:spPr>
            <a:xfrm>
              <a:off x="0" y="0"/>
              <a:ext cx="2958319" cy="2817798"/>
            </a:xfrm>
            <a:custGeom>
              <a:rect b="b" l="l" r="r" t="t"/>
              <a:pathLst>
                <a:path extrusionOk="0" h="2817798" w="2958319">
                  <a:moveTo>
                    <a:pt x="0" y="0"/>
                  </a:moveTo>
                  <a:lnTo>
                    <a:pt x="2958319" y="0"/>
                  </a:lnTo>
                  <a:lnTo>
                    <a:pt x="2958319" y="2817798"/>
                  </a:lnTo>
                  <a:lnTo>
                    <a:pt x="0" y="281779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4"/>
            <p:cNvSpPr txBox="1"/>
            <p:nvPr/>
          </p:nvSpPr>
          <p:spPr>
            <a:xfrm>
              <a:off x="383402" y="538614"/>
              <a:ext cx="2191500" cy="18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3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Trào lưu dân chủ </a:t>
              </a:r>
              <a:endParaRPr i="1"/>
            </a:p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3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tư  sản</a:t>
              </a:r>
              <a:endParaRPr i="1"/>
            </a:p>
          </p:txBody>
        </p:sp>
      </p:grpSp>
      <p:grpSp>
        <p:nvGrpSpPr>
          <p:cNvPr id="412" name="Google Shape;412;p14"/>
          <p:cNvGrpSpPr/>
          <p:nvPr/>
        </p:nvGrpSpPr>
        <p:grpSpPr>
          <a:xfrm>
            <a:off x="9757333" y="3360714"/>
            <a:ext cx="2217086" cy="2111774"/>
            <a:chOff x="0" y="0"/>
            <a:chExt cx="2956115" cy="2815699"/>
          </a:xfrm>
        </p:grpSpPr>
        <p:sp>
          <p:nvSpPr>
            <p:cNvPr id="413" name="Google Shape;413;p14"/>
            <p:cNvSpPr/>
            <p:nvPr/>
          </p:nvSpPr>
          <p:spPr>
            <a:xfrm>
              <a:off x="0" y="0"/>
              <a:ext cx="2956115" cy="2815699"/>
            </a:xfrm>
            <a:custGeom>
              <a:rect b="b" l="l" r="r" t="t"/>
              <a:pathLst>
                <a:path extrusionOk="0" h="2815699" w="2956115">
                  <a:moveTo>
                    <a:pt x="0" y="0"/>
                  </a:moveTo>
                  <a:lnTo>
                    <a:pt x="2956115" y="0"/>
                  </a:lnTo>
                  <a:lnTo>
                    <a:pt x="2956115" y="2815699"/>
                  </a:lnTo>
                  <a:lnTo>
                    <a:pt x="0" y="28156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4"/>
            <p:cNvSpPr txBox="1"/>
            <p:nvPr/>
          </p:nvSpPr>
          <p:spPr>
            <a:xfrm>
              <a:off x="383116" y="814138"/>
              <a:ext cx="2190000" cy="11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395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Hệ tư tưởng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395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phong kiến</a:t>
              </a:r>
              <a:endParaRPr i="1"/>
            </a:p>
          </p:txBody>
        </p:sp>
      </p:grpSp>
      <p:grpSp>
        <p:nvGrpSpPr>
          <p:cNvPr id="415" name="Google Shape;415;p14"/>
          <p:cNvGrpSpPr/>
          <p:nvPr/>
        </p:nvGrpSpPr>
        <p:grpSpPr>
          <a:xfrm>
            <a:off x="9757333" y="6074138"/>
            <a:ext cx="2217086" cy="2111774"/>
            <a:chOff x="0" y="0"/>
            <a:chExt cx="2956115" cy="2815699"/>
          </a:xfrm>
        </p:grpSpPr>
        <p:sp>
          <p:nvSpPr>
            <p:cNvPr id="416" name="Google Shape;416;p14"/>
            <p:cNvSpPr/>
            <p:nvPr/>
          </p:nvSpPr>
          <p:spPr>
            <a:xfrm>
              <a:off x="0" y="0"/>
              <a:ext cx="2956115" cy="2815699"/>
            </a:xfrm>
            <a:custGeom>
              <a:rect b="b" l="l" r="r" t="t"/>
              <a:pathLst>
                <a:path extrusionOk="0" h="2815699" w="2956115">
                  <a:moveTo>
                    <a:pt x="0" y="0"/>
                  </a:moveTo>
                  <a:lnTo>
                    <a:pt x="2956115" y="0"/>
                  </a:lnTo>
                  <a:lnTo>
                    <a:pt x="2956115" y="2815699"/>
                  </a:lnTo>
                  <a:lnTo>
                    <a:pt x="0" y="28156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4"/>
            <p:cNvSpPr txBox="1"/>
            <p:nvPr/>
          </p:nvSpPr>
          <p:spPr>
            <a:xfrm>
              <a:off x="383116" y="814138"/>
              <a:ext cx="2190000" cy="11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395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Phong trào nông dân</a:t>
              </a:r>
              <a:endParaRPr i="1"/>
            </a:p>
          </p:txBody>
        </p:sp>
      </p:grpSp>
      <p:sp>
        <p:nvSpPr>
          <p:cNvPr id="418" name="Google Shape;418;p14"/>
          <p:cNvSpPr/>
          <p:nvPr/>
        </p:nvSpPr>
        <p:spPr>
          <a:xfrm>
            <a:off x="7442846" y="4723168"/>
            <a:ext cx="2223307" cy="2223307"/>
          </a:xfrm>
          <a:custGeom>
            <a:rect b="b" l="l" r="r" t="t"/>
            <a:pathLst>
              <a:path extrusionOk="0" h="2223307" w="2223307">
                <a:moveTo>
                  <a:pt x="0" y="0"/>
                </a:moveTo>
                <a:lnTo>
                  <a:pt x="2223307" y="0"/>
                </a:lnTo>
                <a:lnTo>
                  <a:pt x="2223307" y="2223307"/>
                </a:lnTo>
                <a:lnTo>
                  <a:pt x="0" y="2223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4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420" name="Google Shape;420;p14"/>
          <p:cNvSpPr txBox="1"/>
          <p:nvPr/>
        </p:nvSpPr>
        <p:spPr>
          <a:xfrm>
            <a:off x="7706098" y="1287051"/>
            <a:ext cx="3038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30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421" name="Google Shape;421;p14"/>
          <p:cNvSpPr txBox="1"/>
          <p:nvPr/>
        </p:nvSpPr>
        <p:spPr>
          <a:xfrm>
            <a:off x="1366532" y="4088921"/>
            <a:ext cx="31293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7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Nguyên nhân thất bại</a:t>
            </a:r>
            <a:endParaRPr i="1"/>
          </a:p>
        </p:txBody>
      </p:sp>
      <p:sp>
        <p:nvSpPr>
          <p:cNvPr id="422" name="Google Shape;422;p14"/>
          <p:cNvSpPr txBox="1"/>
          <p:nvPr/>
        </p:nvSpPr>
        <p:spPr>
          <a:xfrm>
            <a:off x="728923" y="4949625"/>
            <a:ext cx="4390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Thiếu đường lối chính trị đúng đắn</a:t>
            </a:r>
            <a:endParaRPr i="1" sz="2583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423" name="Google Shape;423;p14"/>
          <p:cNvSpPr txBox="1"/>
          <p:nvPr/>
        </p:nvSpPr>
        <p:spPr>
          <a:xfrm>
            <a:off x="728922" y="5666532"/>
            <a:ext cx="4299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Chưa giải quyết mâu thuẫn cơ bản</a:t>
            </a:r>
            <a:endParaRPr i="1" sz="2583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424" name="Google Shape;424;p14"/>
          <p:cNvSpPr txBox="1"/>
          <p:nvPr/>
        </p:nvSpPr>
        <p:spPr>
          <a:xfrm>
            <a:off x="728922" y="6384599"/>
            <a:ext cx="39948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Chưa tập hợp được toàn dân tộc</a:t>
            </a:r>
            <a:endParaRPr i="1" sz="2583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425" name="Google Shape;425;p14"/>
          <p:cNvSpPr txBox="1"/>
          <p:nvPr/>
        </p:nvSpPr>
        <p:spPr>
          <a:xfrm>
            <a:off x="728922" y="7063351"/>
            <a:ext cx="3614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Phương pháp chưa thích hợp</a:t>
            </a:r>
            <a:endParaRPr i="1" sz="2583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426" name="Google Shape;426;p14"/>
          <p:cNvSpPr/>
          <p:nvPr/>
        </p:nvSpPr>
        <p:spPr>
          <a:xfrm>
            <a:off x="11974419" y="5296755"/>
            <a:ext cx="2293095" cy="872905"/>
          </a:xfrm>
          <a:custGeom>
            <a:rect b="b" l="l" r="r" t="t"/>
            <a:pathLst>
              <a:path extrusionOk="0" h="872905" w="2293095">
                <a:moveTo>
                  <a:pt x="0" y="0"/>
                </a:moveTo>
                <a:lnTo>
                  <a:pt x="2293095" y="0"/>
                </a:lnTo>
                <a:lnTo>
                  <a:pt x="2293095" y="872905"/>
                </a:lnTo>
                <a:lnTo>
                  <a:pt x="0" y="8729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4"/>
          <p:cNvSpPr txBox="1"/>
          <p:nvPr/>
        </p:nvSpPr>
        <p:spPr>
          <a:xfrm>
            <a:off x="14267514" y="4298089"/>
            <a:ext cx="3441300" cy="3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27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Đặt ra yêu cầu </a:t>
            </a:r>
            <a:endParaRPr i="1"/>
          </a:p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27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cấp thiết phải có một tổ chức tiên phong, đường lối cứu nước đúng đắn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5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435" name="Google Shape;435;p15"/>
          <p:cNvSpPr txBox="1"/>
          <p:nvPr/>
        </p:nvSpPr>
        <p:spPr>
          <a:xfrm>
            <a:off x="1028700" y="1287051"/>
            <a:ext cx="16230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Nguyễn Ái Quốc chuẩn bị các điều kiện để thành lập Đảng</a:t>
            </a:r>
            <a:endParaRPr sz="1200"/>
          </a:p>
        </p:txBody>
      </p:sp>
      <p:sp>
        <p:nvSpPr>
          <p:cNvPr id="436" name="Google Shape;436;p15"/>
          <p:cNvSpPr/>
          <p:nvPr/>
        </p:nvSpPr>
        <p:spPr>
          <a:xfrm>
            <a:off x="511499" y="3376629"/>
            <a:ext cx="4325723" cy="3273732"/>
          </a:xfrm>
          <a:custGeom>
            <a:rect b="b" l="l" r="r" t="t"/>
            <a:pathLst>
              <a:path extrusionOk="0" h="3273732" w="4325723">
                <a:moveTo>
                  <a:pt x="0" y="0"/>
                </a:moveTo>
                <a:lnTo>
                  <a:pt x="4325723" y="0"/>
                </a:lnTo>
                <a:lnTo>
                  <a:pt x="4325723" y="3273732"/>
                </a:lnTo>
                <a:lnTo>
                  <a:pt x="0" y="3273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5"/>
          <p:cNvSpPr txBox="1"/>
          <p:nvPr/>
        </p:nvSpPr>
        <p:spPr>
          <a:xfrm>
            <a:off x="984764" y="6878961"/>
            <a:ext cx="3379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9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5/6/1911</a:t>
            </a:r>
            <a:endParaRPr i="1"/>
          </a:p>
        </p:txBody>
      </p:sp>
      <p:sp>
        <p:nvSpPr>
          <p:cNvPr id="438" name="Google Shape;438;p15"/>
          <p:cNvSpPr/>
          <p:nvPr/>
        </p:nvSpPr>
        <p:spPr>
          <a:xfrm>
            <a:off x="5228708" y="2508681"/>
            <a:ext cx="12576087" cy="4943686"/>
          </a:xfrm>
          <a:custGeom>
            <a:rect b="b" l="l" r="r" t="t"/>
            <a:pathLst>
              <a:path extrusionOk="0" h="4943686" w="12576087">
                <a:moveTo>
                  <a:pt x="0" y="0"/>
                </a:moveTo>
                <a:lnTo>
                  <a:pt x="12576087" y="0"/>
                </a:lnTo>
                <a:lnTo>
                  <a:pt x="12576087" y="4943686"/>
                </a:lnTo>
                <a:lnTo>
                  <a:pt x="0" y="4943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4217" l="-1577" r="-3418" t="-26099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5"/>
          <p:cNvSpPr txBox="1"/>
          <p:nvPr/>
        </p:nvSpPr>
        <p:spPr>
          <a:xfrm>
            <a:off x="2427583" y="7661917"/>
            <a:ext cx="13432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500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"Dù màu da có khác nhau, trên đời này chỉ có hai giống người: giống người bóc lột và giống người bị bóc lột"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16"/>
          <p:cNvCxnSpPr/>
          <p:nvPr/>
        </p:nvCxnSpPr>
        <p:spPr>
          <a:xfrm>
            <a:off x="1528586" y="6112665"/>
            <a:ext cx="15230828" cy="0"/>
          </a:xfrm>
          <a:prstGeom prst="straightConnector1">
            <a:avLst/>
          </a:prstGeom>
          <a:noFill/>
          <a:ln cap="rnd" cmpd="sng" w="66675">
            <a:solidFill>
              <a:srgbClr val="FFFE1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Google Shape;447;p16"/>
          <p:cNvSpPr/>
          <p:nvPr/>
        </p:nvSpPr>
        <p:spPr>
          <a:xfrm>
            <a:off x="2033995" y="5516233"/>
            <a:ext cx="474163" cy="596432"/>
          </a:xfrm>
          <a:custGeom>
            <a:rect b="b" l="l" r="r" t="t"/>
            <a:pathLst>
              <a:path extrusionOk="0" h="596432" w="474163">
                <a:moveTo>
                  <a:pt x="0" y="0"/>
                </a:moveTo>
                <a:lnTo>
                  <a:pt x="474163" y="0"/>
                </a:lnTo>
                <a:lnTo>
                  <a:pt x="474163" y="596432"/>
                </a:lnTo>
                <a:lnTo>
                  <a:pt x="0" y="596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6"/>
          <p:cNvSpPr/>
          <p:nvPr/>
        </p:nvSpPr>
        <p:spPr>
          <a:xfrm>
            <a:off x="680253" y="6876553"/>
            <a:ext cx="3181648" cy="2412267"/>
          </a:xfrm>
          <a:custGeom>
            <a:rect b="b" l="l" r="r" t="t"/>
            <a:pathLst>
              <a:path extrusionOk="0" h="2412267" w="3181648">
                <a:moveTo>
                  <a:pt x="0" y="0"/>
                </a:moveTo>
                <a:lnTo>
                  <a:pt x="3181648" y="0"/>
                </a:lnTo>
                <a:lnTo>
                  <a:pt x="3181648" y="2412267"/>
                </a:lnTo>
                <a:lnTo>
                  <a:pt x="0" y="2412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6"/>
          <p:cNvSpPr/>
          <p:nvPr/>
        </p:nvSpPr>
        <p:spPr>
          <a:xfrm flipH="1" rot="10800000">
            <a:off x="5344477" y="6112665"/>
            <a:ext cx="474163" cy="596432"/>
          </a:xfrm>
          <a:custGeom>
            <a:rect b="b" l="l" r="r" t="t"/>
            <a:pathLst>
              <a:path extrusionOk="0" h="596432" w="474163">
                <a:moveTo>
                  <a:pt x="0" y="596431"/>
                </a:moveTo>
                <a:lnTo>
                  <a:pt x="474163" y="596431"/>
                </a:lnTo>
                <a:lnTo>
                  <a:pt x="474163" y="0"/>
                </a:lnTo>
                <a:lnTo>
                  <a:pt x="0" y="0"/>
                </a:lnTo>
                <a:lnTo>
                  <a:pt x="0" y="59643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6"/>
          <p:cNvSpPr txBox="1"/>
          <p:nvPr/>
        </p:nvSpPr>
        <p:spPr>
          <a:xfrm>
            <a:off x="3661069" y="6718621"/>
            <a:ext cx="3840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1919</a:t>
            </a:r>
            <a:endParaRPr i="1"/>
          </a:p>
        </p:txBody>
      </p:sp>
      <p:sp>
        <p:nvSpPr>
          <p:cNvPr id="451" name="Google Shape;451;p16"/>
          <p:cNvSpPr/>
          <p:nvPr/>
        </p:nvSpPr>
        <p:spPr>
          <a:xfrm>
            <a:off x="3917970" y="2436353"/>
            <a:ext cx="3327178" cy="2426067"/>
          </a:xfrm>
          <a:custGeom>
            <a:rect b="b" l="l" r="r" t="t"/>
            <a:pathLst>
              <a:path extrusionOk="0" h="2426067" w="3327178">
                <a:moveTo>
                  <a:pt x="0" y="0"/>
                </a:moveTo>
                <a:lnTo>
                  <a:pt x="3327177" y="0"/>
                </a:lnTo>
                <a:lnTo>
                  <a:pt x="3327177" y="2426067"/>
                </a:lnTo>
                <a:lnTo>
                  <a:pt x="0" y="2426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6"/>
          <p:cNvSpPr/>
          <p:nvPr/>
        </p:nvSpPr>
        <p:spPr>
          <a:xfrm>
            <a:off x="11582077" y="5438036"/>
            <a:ext cx="474163" cy="596432"/>
          </a:xfrm>
          <a:custGeom>
            <a:rect b="b" l="l" r="r" t="t"/>
            <a:pathLst>
              <a:path extrusionOk="0" h="596432" w="474163">
                <a:moveTo>
                  <a:pt x="0" y="0"/>
                </a:moveTo>
                <a:lnTo>
                  <a:pt x="474163" y="0"/>
                </a:lnTo>
                <a:lnTo>
                  <a:pt x="474163" y="596432"/>
                </a:lnTo>
                <a:lnTo>
                  <a:pt x="0" y="596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6"/>
          <p:cNvSpPr txBox="1"/>
          <p:nvPr/>
        </p:nvSpPr>
        <p:spPr>
          <a:xfrm>
            <a:off x="7803424" y="6137199"/>
            <a:ext cx="37788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5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Sơ khảo lần thứ nhất những luận cương về vấn đề dân tộc và vấn đề thuộc địa</a:t>
            </a:r>
            <a:endParaRPr i="1"/>
          </a:p>
        </p:txBody>
      </p:sp>
      <p:sp>
        <p:nvSpPr>
          <p:cNvPr id="454" name="Google Shape;454;p16"/>
          <p:cNvSpPr/>
          <p:nvPr/>
        </p:nvSpPr>
        <p:spPr>
          <a:xfrm>
            <a:off x="8764504" y="7512310"/>
            <a:ext cx="2268330" cy="2268330"/>
          </a:xfrm>
          <a:custGeom>
            <a:rect b="b" l="l" r="r" t="t"/>
            <a:pathLst>
              <a:path extrusionOk="0" h="812800" w="812800">
                <a:moveTo>
                  <a:pt x="68261" y="0"/>
                </a:moveTo>
                <a:lnTo>
                  <a:pt x="744539" y="0"/>
                </a:lnTo>
                <a:cubicBezTo>
                  <a:pt x="782239" y="0"/>
                  <a:pt x="812800" y="30561"/>
                  <a:pt x="812800" y="68261"/>
                </a:cubicBezTo>
                <a:lnTo>
                  <a:pt x="812800" y="744539"/>
                </a:lnTo>
                <a:cubicBezTo>
                  <a:pt x="812800" y="782239"/>
                  <a:pt x="782239" y="812800"/>
                  <a:pt x="744539" y="812800"/>
                </a:cubicBezTo>
                <a:lnTo>
                  <a:pt x="68261" y="812800"/>
                </a:lnTo>
                <a:cubicBezTo>
                  <a:pt x="30561" y="812800"/>
                  <a:pt x="0" y="782239"/>
                  <a:pt x="0" y="744539"/>
                </a:cubicBezTo>
                <a:lnTo>
                  <a:pt x="0" y="68261"/>
                </a:lnTo>
                <a:cubicBezTo>
                  <a:pt x="0" y="30561"/>
                  <a:pt x="30561" y="0"/>
                  <a:pt x="68261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9461" r="-30693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6"/>
          <p:cNvSpPr/>
          <p:nvPr/>
        </p:nvSpPr>
        <p:spPr>
          <a:xfrm>
            <a:off x="11819158" y="7496122"/>
            <a:ext cx="3205499" cy="2284518"/>
          </a:xfrm>
          <a:custGeom>
            <a:rect b="b" l="l" r="r" t="t"/>
            <a:pathLst>
              <a:path extrusionOk="0" h="2284518" w="3205499">
                <a:moveTo>
                  <a:pt x="0" y="0"/>
                </a:moveTo>
                <a:lnTo>
                  <a:pt x="3205499" y="0"/>
                </a:lnTo>
                <a:lnTo>
                  <a:pt x="3205499" y="2284517"/>
                </a:lnTo>
                <a:lnTo>
                  <a:pt x="0" y="2284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9503" l="-11861" r="-44500" t="-25027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6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457" name="Google Shape;457;p16"/>
          <p:cNvSpPr txBox="1"/>
          <p:nvPr/>
        </p:nvSpPr>
        <p:spPr>
          <a:xfrm>
            <a:off x="1028700" y="1287051"/>
            <a:ext cx="16230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Nguyễn Ái Quốc chuẩn bị các điều kiện để thành lập Đảng</a:t>
            </a:r>
            <a:endParaRPr sz="1200"/>
          </a:p>
        </p:txBody>
      </p:sp>
      <p:sp>
        <p:nvSpPr>
          <p:cNvPr id="458" name="Google Shape;458;p16"/>
          <p:cNvSpPr txBox="1"/>
          <p:nvPr/>
        </p:nvSpPr>
        <p:spPr>
          <a:xfrm>
            <a:off x="350587" y="6217440"/>
            <a:ext cx="3840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tháng 10 Nga</a:t>
            </a:r>
            <a:endParaRPr i="1"/>
          </a:p>
        </p:txBody>
      </p:sp>
      <p:sp>
        <p:nvSpPr>
          <p:cNvPr id="459" name="Google Shape;459;p16"/>
          <p:cNvSpPr txBox="1"/>
          <p:nvPr/>
        </p:nvSpPr>
        <p:spPr>
          <a:xfrm>
            <a:off x="406993" y="9372600"/>
            <a:ext cx="3728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“Cách mạng đến nơi”</a:t>
            </a:r>
            <a:endParaRPr i="1"/>
          </a:p>
        </p:txBody>
      </p:sp>
      <p:sp>
        <p:nvSpPr>
          <p:cNvPr id="460" name="Google Shape;460;p16"/>
          <p:cNvSpPr txBox="1"/>
          <p:nvPr/>
        </p:nvSpPr>
        <p:spPr>
          <a:xfrm>
            <a:off x="350587" y="5009520"/>
            <a:ext cx="3840980" cy="50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1917</a:t>
            </a:r>
            <a:endParaRPr/>
          </a:p>
        </p:txBody>
      </p:sp>
      <p:sp>
        <p:nvSpPr>
          <p:cNvPr id="461" name="Google Shape;461;p16"/>
          <p:cNvSpPr txBox="1"/>
          <p:nvPr/>
        </p:nvSpPr>
        <p:spPr>
          <a:xfrm>
            <a:off x="3504866" y="5477364"/>
            <a:ext cx="4153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Tham gia Đảng Xã hội Pháp</a:t>
            </a:r>
            <a:endParaRPr i="1"/>
          </a:p>
        </p:txBody>
      </p:sp>
      <p:sp>
        <p:nvSpPr>
          <p:cNvPr id="462" name="Google Shape;462;p16"/>
          <p:cNvSpPr txBox="1"/>
          <p:nvPr/>
        </p:nvSpPr>
        <p:spPr>
          <a:xfrm>
            <a:off x="2951740" y="4913500"/>
            <a:ext cx="5259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Bản yêu sách của nhân dân An Nam</a:t>
            </a:r>
            <a:endParaRPr i="1"/>
          </a:p>
        </p:txBody>
      </p:sp>
      <p:sp>
        <p:nvSpPr>
          <p:cNvPr id="463" name="Google Shape;463;p16"/>
          <p:cNvSpPr txBox="1"/>
          <p:nvPr/>
        </p:nvSpPr>
        <p:spPr>
          <a:xfrm>
            <a:off x="9898668" y="4931323"/>
            <a:ext cx="3840980" cy="50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1920</a:t>
            </a:r>
            <a:endParaRPr/>
          </a:p>
        </p:txBody>
      </p:sp>
      <p:sp>
        <p:nvSpPr>
          <p:cNvPr id="464" name="Google Shape;464;p16"/>
          <p:cNvSpPr txBox="1"/>
          <p:nvPr/>
        </p:nvSpPr>
        <p:spPr>
          <a:xfrm>
            <a:off x="11582077" y="6099099"/>
            <a:ext cx="40332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5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Tán thành gia nhập</a:t>
            </a:r>
            <a:endParaRPr i="1"/>
          </a:p>
          <a:p>
            <a:pPr indent="0" lvl="0" marL="0" marR="0" rtl="0" algn="ctr">
              <a:lnSpc>
                <a:spcPct val="122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5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Quốc tế Cộng sản</a:t>
            </a:r>
            <a:endParaRPr i="1"/>
          </a:p>
          <a:p>
            <a:pPr indent="0" lvl="0" marL="0" marR="0" rtl="0" algn="ctr">
              <a:lnSpc>
                <a:spcPct val="122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5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Sáng lập Đảng Cộng sản Pháp</a:t>
            </a:r>
            <a:endParaRPr i="1"/>
          </a:p>
        </p:txBody>
      </p:sp>
      <p:sp>
        <p:nvSpPr>
          <p:cNvPr id="465" name="Google Shape;465;p16"/>
          <p:cNvSpPr/>
          <p:nvPr/>
        </p:nvSpPr>
        <p:spPr>
          <a:xfrm>
            <a:off x="16522333" y="5465842"/>
            <a:ext cx="474163" cy="596432"/>
          </a:xfrm>
          <a:custGeom>
            <a:rect b="b" l="l" r="r" t="t"/>
            <a:pathLst>
              <a:path extrusionOk="0" h="596432" w="474163">
                <a:moveTo>
                  <a:pt x="0" y="0"/>
                </a:moveTo>
                <a:lnTo>
                  <a:pt x="474163" y="0"/>
                </a:lnTo>
                <a:lnTo>
                  <a:pt x="474163" y="596432"/>
                </a:lnTo>
                <a:lnTo>
                  <a:pt x="0" y="596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6"/>
          <p:cNvSpPr txBox="1"/>
          <p:nvPr/>
        </p:nvSpPr>
        <p:spPr>
          <a:xfrm>
            <a:off x="14838924" y="4959129"/>
            <a:ext cx="3840980" cy="50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1923</a:t>
            </a:r>
            <a:endParaRPr/>
          </a:p>
        </p:txBody>
      </p:sp>
      <p:sp>
        <p:nvSpPr>
          <p:cNvPr id="467" name="Google Shape;467;p16"/>
          <p:cNvSpPr txBox="1"/>
          <p:nvPr/>
        </p:nvSpPr>
        <p:spPr>
          <a:xfrm>
            <a:off x="13739648" y="4004740"/>
            <a:ext cx="38409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Đến Liên Xô, làm việc tại Quốc tế Cộng sản</a:t>
            </a:r>
            <a:endParaRPr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4" name="Google Shape;474;p17"/>
          <p:cNvGrpSpPr/>
          <p:nvPr/>
        </p:nvGrpSpPr>
        <p:grpSpPr>
          <a:xfrm>
            <a:off x="13974321" y="2182733"/>
            <a:ext cx="3539649" cy="1424709"/>
            <a:chOff x="0" y="0"/>
            <a:chExt cx="4719532" cy="1899612"/>
          </a:xfrm>
        </p:grpSpPr>
        <p:sp>
          <p:nvSpPr>
            <p:cNvPr id="475" name="Google Shape;475;p17"/>
            <p:cNvSpPr/>
            <p:nvPr/>
          </p:nvSpPr>
          <p:spPr>
            <a:xfrm>
              <a:off x="0" y="0"/>
              <a:ext cx="4719532" cy="1899612"/>
            </a:xfrm>
            <a:custGeom>
              <a:rect b="b" l="l" r="r" t="t"/>
              <a:pathLst>
                <a:path extrusionOk="0" h="1899612" w="4719532">
                  <a:moveTo>
                    <a:pt x="0" y="0"/>
                  </a:moveTo>
                  <a:lnTo>
                    <a:pt x="4719532" y="0"/>
                  </a:lnTo>
                  <a:lnTo>
                    <a:pt x="4719532" y="1899612"/>
                  </a:lnTo>
                  <a:lnTo>
                    <a:pt x="0" y="18996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7"/>
            <p:cNvSpPr txBox="1"/>
            <p:nvPr/>
          </p:nvSpPr>
          <p:spPr>
            <a:xfrm>
              <a:off x="343737" y="213915"/>
              <a:ext cx="4032000" cy="149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0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Chuẩn bị 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04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về tư tưởng</a:t>
              </a:r>
              <a:endParaRPr i="1"/>
            </a:p>
          </p:txBody>
        </p:sp>
      </p:grpSp>
      <p:grpSp>
        <p:nvGrpSpPr>
          <p:cNvPr id="477" name="Google Shape;477;p17"/>
          <p:cNvGrpSpPr/>
          <p:nvPr/>
        </p:nvGrpSpPr>
        <p:grpSpPr>
          <a:xfrm>
            <a:off x="8966006" y="4244541"/>
            <a:ext cx="3545552" cy="3530861"/>
            <a:chOff x="0" y="0"/>
            <a:chExt cx="4727403" cy="4707815"/>
          </a:xfrm>
        </p:grpSpPr>
        <p:sp>
          <p:nvSpPr>
            <p:cNvPr id="478" name="Google Shape;478;p17"/>
            <p:cNvSpPr/>
            <p:nvPr/>
          </p:nvSpPr>
          <p:spPr>
            <a:xfrm>
              <a:off x="9841" y="0"/>
              <a:ext cx="4717562" cy="4707815"/>
            </a:xfrm>
            <a:custGeom>
              <a:rect b="b" l="l" r="r" t="t"/>
              <a:pathLst>
                <a:path extrusionOk="0" h="4707815" w="4717562">
                  <a:moveTo>
                    <a:pt x="0" y="0"/>
                  </a:moveTo>
                  <a:lnTo>
                    <a:pt x="4717562" y="0"/>
                  </a:lnTo>
                  <a:lnTo>
                    <a:pt x="4717562" y="4707815"/>
                  </a:lnTo>
                  <a:lnTo>
                    <a:pt x="0" y="47078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9" name="Google Shape;479;p17"/>
            <p:cNvGrpSpPr/>
            <p:nvPr/>
          </p:nvGrpSpPr>
          <p:grpSpPr>
            <a:xfrm>
              <a:off x="0" y="41579"/>
              <a:ext cx="4663046" cy="4663046"/>
              <a:chOff x="0" y="0"/>
              <a:chExt cx="812800" cy="812800"/>
            </a:xfrm>
          </p:grpSpPr>
          <p:sp>
            <p:nvSpPr>
              <p:cNvPr id="480" name="Google Shape;48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A32523"/>
                </a:solidFill>
                <a:prstDash val="lgDash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2" name="Google Shape;482;p17"/>
          <p:cNvSpPr/>
          <p:nvPr/>
        </p:nvSpPr>
        <p:spPr>
          <a:xfrm flipH="1">
            <a:off x="678843" y="3202695"/>
            <a:ext cx="8287163" cy="5614553"/>
          </a:xfrm>
          <a:custGeom>
            <a:rect b="b" l="l" r="r" t="t"/>
            <a:pathLst>
              <a:path extrusionOk="0" h="5614553" w="8287163">
                <a:moveTo>
                  <a:pt x="8287163" y="0"/>
                </a:moveTo>
                <a:lnTo>
                  <a:pt x="0" y="0"/>
                </a:lnTo>
                <a:lnTo>
                  <a:pt x="0" y="5614553"/>
                </a:lnTo>
                <a:lnTo>
                  <a:pt x="8287163" y="5614553"/>
                </a:lnTo>
                <a:lnTo>
                  <a:pt x="828716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7"/>
          <p:cNvSpPr/>
          <p:nvPr/>
        </p:nvSpPr>
        <p:spPr>
          <a:xfrm>
            <a:off x="7285779" y="5162442"/>
            <a:ext cx="1680227" cy="1695059"/>
          </a:xfrm>
          <a:custGeom>
            <a:rect b="b" l="l" r="r" t="t"/>
            <a:pathLst>
              <a:path extrusionOk="0" h="1695059" w="1680227">
                <a:moveTo>
                  <a:pt x="0" y="0"/>
                </a:moveTo>
                <a:lnTo>
                  <a:pt x="1680227" y="0"/>
                </a:lnTo>
                <a:lnTo>
                  <a:pt x="1680227" y="1695059"/>
                </a:lnTo>
                <a:lnTo>
                  <a:pt x="0" y="1695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7"/>
          <p:cNvSpPr/>
          <p:nvPr/>
        </p:nvSpPr>
        <p:spPr>
          <a:xfrm>
            <a:off x="14445379" y="4172522"/>
            <a:ext cx="2512522" cy="3694326"/>
          </a:xfrm>
          <a:custGeom>
            <a:rect b="b" l="l" r="r" t="t"/>
            <a:pathLst>
              <a:path extrusionOk="0" h="3694326" w="2512522">
                <a:moveTo>
                  <a:pt x="0" y="0"/>
                </a:moveTo>
                <a:lnTo>
                  <a:pt x="2512522" y="0"/>
                </a:lnTo>
                <a:lnTo>
                  <a:pt x="2512522" y="3694326"/>
                </a:lnTo>
                <a:lnTo>
                  <a:pt x="0" y="3694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8746" r="-132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7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486" name="Google Shape;486;p17"/>
          <p:cNvSpPr txBox="1"/>
          <p:nvPr/>
        </p:nvSpPr>
        <p:spPr>
          <a:xfrm>
            <a:off x="1028700" y="1287051"/>
            <a:ext cx="16230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Nguyễn Ái Quốc chuẩn bị các điều kiện để thành lập Đảng</a:t>
            </a:r>
            <a:endParaRPr sz="1200"/>
          </a:p>
        </p:txBody>
      </p:sp>
      <p:sp>
        <p:nvSpPr>
          <p:cNvPr id="487" name="Google Shape;487;p17"/>
          <p:cNvSpPr txBox="1"/>
          <p:nvPr/>
        </p:nvSpPr>
        <p:spPr>
          <a:xfrm>
            <a:off x="866544" y="3290152"/>
            <a:ext cx="33246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1921 </a:t>
            </a:r>
            <a:endParaRPr i="1"/>
          </a:p>
          <a:p>
            <a:pPr indent="0" lvl="0" marL="0" marR="0" rtl="0" algn="ctr">
              <a:lnSpc>
                <a:spcPct val="112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Hội Liên Hiệp thuộc địa</a:t>
            </a:r>
            <a:endParaRPr i="1" sz="2825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488" name="Google Shape;488;p17"/>
          <p:cNvSpPr txBox="1"/>
          <p:nvPr/>
        </p:nvSpPr>
        <p:spPr>
          <a:xfrm>
            <a:off x="1191168" y="4816507"/>
            <a:ext cx="25491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Báo Le Paria</a:t>
            </a:r>
            <a:endParaRPr i="1" sz="2825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12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(Người Cùng khổ)</a:t>
            </a:r>
            <a:endParaRPr i="1"/>
          </a:p>
        </p:txBody>
      </p:sp>
      <p:sp>
        <p:nvSpPr>
          <p:cNvPr id="489" name="Google Shape;489;p17"/>
          <p:cNvSpPr txBox="1"/>
          <p:nvPr/>
        </p:nvSpPr>
        <p:spPr>
          <a:xfrm>
            <a:off x="907978" y="6346577"/>
            <a:ext cx="31596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Viết bài báo Nhân đạo, </a:t>
            </a:r>
            <a:endParaRPr i="1"/>
          </a:p>
          <a:p>
            <a:pPr indent="0" lvl="0" marL="0" marR="0" rtl="0" algn="ctr">
              <a:lnSpc>
                <a:spcPct val="112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Đời sống công nhân, ...</a:t>
            </a:r>
            <a:endParaRPr i="1"/>
          </a:p>
        </p:txBody>
      </p:sp>
      <p:sp>
        <p:nvSpPr>
          <p:cNvPr id="490" name="Google Shape;490;p17"/>
          <p:cNvSpPr txBox="1"/>
          <p:nvPr/>
        </p:nvSpPr>
        <p:spPr>
          <a:xfrm>
            <a:off x="872438" y="7851602"/>
            <a:ext cx="3230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Trưởng tiểu ban </a:t>
            </a:r>
            <a:endParaRPr i="1"/>
          </a:p>
          <a:p>
            <a:pPr indent="0" lvl="0" marL="0" marR="0" rtl="0" algn="ctr">
              <a:lnSpc>
                <a:spcPct val="113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Nghiên cứu về Đông Dương</a:t>
            </a:r>
            <a:endParaRPr i="1"/>
          </a:p>
        </p:txBody>
      </p:sp>
      <p:sp>
        <p:nvSpPr>
          <p:cNvPr id="491" name="Google Shape;491;p17"/>
          <p:cNvSpPr txBox="1"/>
          <p:nvPr/>
        </p:nvSpPr>
        <p:spPr>
          <a:xfrm>
            <a:off x="678843" y="9047493"/>
            <a:ext cx="65991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Lên án chủ nghĩa thực dân, kêu gọi, thức tỉnh nhân dân bị áp bức đấu tranh giải phóng</a:t>
            </a:r>
            <a:endParaRPr i="1"/>
          </a:p>
        </p:txBody>
      </p:sp>
      <p:sp>
        <p:nvSpPr>
          <p:cNvPr id="492" name="Google Shape;492;p17"/>
          <p:cNvSpPr/>
          <p:nvPr/>
        </p:nvSpPr>
        <p:spPr>
          <a:xfrm>
            <a:off x="12511558" y="3857506"/>
            <a:ext cx="1933821" cy="4304931"/>
          </a:xfrm>
          <a:custGeom>
            <a:rect b="b" l="l" r="r" t="t"/>
            <a:pathLst>
              <a:path extrusionOk="0" h="4304931" w="1933821">
                <a:moveTo>
                  <a:pt x="0" y="0"/>
                </a:moveTo>
                <a:lnTo>
                  <a:pt x="1933821" y="0"/>
                </a:lnTo>
                <a:lnTo>
                  <a:pt x="1933821" y="4304931"/>
                </a:lnTo>
                <a:lnTo>
                  <a:pt x="0" y="4304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2285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7"/>
          <p:cNvSpPr txBox="1"/>
          <p:nvPr/>
        </p:nvSpPr>
        <p:spPr>
          <a:xfrm>
            <a:off x="12328488" y="8110034"/>
            <a:ext cx="54165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“Đảng muốn vững thì phải có chủ nghĩa làm cốt, trong Đảng ai cũng phải hiểu, ai cũng phải theo chủ nghĩa ấy”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8"/>
          <p:cNvSpPr/>
          <p:nvPr/>
        </p:nvSpPr>
        <p:spPr>
          <a:xfrm>
            <a:off x="13974321" y="2182733"/>
            <a:ext cx="3539649" cy="1424709"/>
          </a:xfrm>
          <a:custGeom>
            <a:rect b="b" l="l" r="r" t="t"/>
            <a:pathLst>
              <a:path extrusionOk="0" h="1424709" w="3539649">
                <a:moveTo>
                  <a:pt x="0" y="0"/>
                </a:moveTo>
                <a:lnTo>
                  <a:pt x="3539649" y="0"/>
                </a:lnTo>
                <a:lnTo>
                  <a:pt x="3539649" y="1424709"/>
                </a:lnTo>
                <a:lnTo>
                  <a:pt x="0" y="14247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8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502" name="Google Shape;502;p18"/>
          <p:cNvSpPr txBox="1"/>
          <p:nvPr/>
        </p:nvSpPr>
        <p:spPr>
          <a:xfrm>
            <a:off x="1028700" y="1287051"/>
            <a:ext cx="16230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Nguyễn Ái Quốc chuẩn bị các điều kiện để thành lập Đảng</a:t>
            </a:r>
            <a:endParaRPr sz="1200"/>
          </a:p>
        </p:txBody>
      </p:sp>
      <p:sp>
        <p:nvSpPr>
          <p:cNvPr id="503" name="Google Shape;503;p18"/>
          <p:cNvSpPr/>
          <p:nvPr/>
        </p:nvSpPr>
        <p:spPr>
          <a:xfrm flipH="1">
            <a:off x="9160906" y="2428094"/>
            <a:ext cx="2206506" cy="2763843"/>
          </a:xfrm>
          <a:custGeom>
            <a:rect b="b" l="l" r="r" t="t"/>
            <a:pathLst>
              <a:path extrusionOk="0" h="2763843" w="2206506">
                <a:moveTo>
                  <a:pt x="2206506" y="0"/>
                </a:moveTo>
                <a:lnTo>
                  <a:pt x="0" y="0"/>
                </a:lnTo>
                <a:lnTo>
                  <a:pt x="0" y="2763842"/>
                </a:lnTo>
                <a:lnTo>
                  <a:pt x="2206506" y="2763842"/>
                </a:lnTo>
                <a:lnTo>
                  <a:pt x="220650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18"/>
          <p:cNvGrpSpPr/>
          <p:nvPr/>
        </p:nvGrpSpPr>
        <p:grpSpPr>
          <a:xfrm>
            <a:off x="4000850" y="4266653"/>
            <a:ext cx="2433858" cy="3228407"/>
            <a:chOff x="0" y="0"/>
            <a:chExt cx="3245144" cy="4304543"/>
          </a:xfrm>
        </p:grpSpPr>
        <p:sp>
          <p:nvSpPr>
            <p:cNvPr id="505" name="Google Shape;505;p18"/>
            <p:cNvSpPr/>
            <p:nvPr/>
          </p:nvSpPr>
          <p:spPr>
            <a:xfrm>
              <a:off x="160954" y="1291848"/>
              <a:ext cx="3012695" cy="3012695"/>
            </a:xfrm>
            <a:custGeom>
              <a:rect b="b" l="l" r="r" t="t"/>
              <a:pathLst>
                <a:path extrusionOk="0" h="3012695" w="3012695">
                  <a:moveTo>
                    <a:pt x="0" y="0"/>
                  </a:moveTo>
                  <a:lnTo>
                    <a:pt x="3012695" y="0"/>
                  </a:lnTo>
                  <a:lnTo>
                    <a:pt x="3012695" y="3012695"/>
                  </a:lnTo>
                  <a:lnTo>
                    <a:pt x="0" y="30126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0" y="0"/>
              <a:ext cx="3245144" cy="3139677"/>
            </a:xfrm>
            <a:custGeom>
              <a:rect b="b" l="l" r="r" t="t"/>
              <a:pathLst>
                <a:path extrusionOk="0" h="3139677" w="3245144">
                  <a:moveTo>
                    <a:pt x="0" y="0"/>
                  </a:moveTo>
                  <a:lnTo>
                    <a:pt x="3245144" y="0"/>
                  </a:lnTo>
                  <a:lnTo>
                    <a:pt x="3245144" y="3139677"/>
                  </a:lnTo>
                  <a:lnTo>
                    <a:pt x="0" y="31396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8"/>
            <p:cNvSpPr txBox="1"/>
            <p:nvPr/>
          </p:nvSpPr>
          <p:spPr>
            <a:xfrm>
              <a:off x="552277" y="3414770"/>
              <a:ext cx="22791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7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Cách mạng</a:t>
              </a:r>
              <a:endParaRPr b="1" i="1" sz="257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endParaRPr>
            </a:p>
          </p:txBody>
        </p:sp>
        <p:sp>
          <p:nvSpPr>
            <p:cNvPr id="508" name="Google Shape;508;p18"/>
            <p:cNvSpPr txBox="1"/>
            <p:nvPr/>
          </p:nvSpPr>
          <p:spPr>
            <a:xfrm>
              <a:off x="552278" y="2085596"/>
              <a:ext cx="2279100" cy="12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76">
                  <a:solidFill>
                    <a:srgbClr val="FEEE00"/>
                  </a:solidFill>
                  <a:latin typeface="Vollkorn"/>
                  <a:ea typeface="Vollkorn"/>
                  <a:cs typeface="Vollkorn"/>
                  <a:sym typeface="Vollkorn"/>
                </a:rPr>
                <a:t>Các dân tộc </a:t>
              </a:r>
              <a:endParaRPr i="1"/>
            </a:p>
            <a:p>
              <a:pPr indent="0" lvl="0" marL="0" marR="0" rtl="0" algn="ctr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76">
                  <a:solidFill>
                    <a:srgbClr val="FEEE00"/>
                  </a:solidFill>
                  <a:latin typeface="Vollkorn"/>
                  <a:ea typeface="Vollkorn"/>
                  <a:cs typeface="Vollkorn"/>
                  <a:sym typeface="Vollkorn"/>
                </a:rPr>
                <a:t>bị áp bức</a:t>
              </a:r>
              <a:endParaRPr i="1"/>
            </a:p>
          </p:txBody>
        </p:sp>
      </p:grpSp>
      <p:sp>
        <p:nvSpPr>
          <p:cNvPr id="509" name="Google Shape;509;p18"/>
          <p:cNvSpPr/>
          <p:nvPr/>
        </p:nvSpPr>
        <p:spPr>
          <a:xfrm>
            <a:off x="4882865" y="3810015"/>
            <a:ext cx="669829" cy="1353189"/>
          </a:xfrm>
          <a:custGeom>
            <a:rect b="b" l="l" r="r" t="t"/>
            <a:pathLst>
              <a:path extrusionOk="0" h="1353189" w="669829">
                <a:moveTo>
                  <a:pt x="0" y="0"/>
                </a:moveTo>
                <a:lnTo>
                  <a:pt x="669828" y="0"/>
                </a:lnTo>
                <a:lnTo>
                  <a:pt x="669828" y="1353189"/>
                </a:lnTo>
                <a:lnTo>
                  <a:pt x="0" y="1353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8"/>
          <p:cNvSpPr/>
          <p:nvPr/>
        </p:nvSpPr>
        <p:spPr>
          <a:xfrm>
            <a:off x="1461896" y="4815695"/>
            <a:ext cx="1156363" cy="1389025"/>
          </a:xfrm>
          <a:custGeom>
            <a:rect b="b" l="l" r="r" t="t"/>
            <a:pathLst>
              <a:path extrusionOk="0" h="1389025" w="1156363">
                <a:moveTo>
                  <a:pt x="0" y="0"/>
                </a:moveTo>
                <a:lnTo>
                  <a:pt x="1156363" y="0"/>
                </a:lnTo>
                <a:lnTo>
                  <a:pt x="1156363" y="1389025"/>
                </a:lnTo>
                <a:lnTo>
                  <a:pt x="0" y="1389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8"/>
          <p:cNvSpPr/>
          <p:nvPr/>
        </p:nvSpPr>
        <p:spPr>
          <a:xfrm>
            <a:off x="6784374" y="5143500"/>
            <a:ext cx="2112039" cy="1712671"/>
          </a:xfrm>
          <a:custGeom>
            <a:rect b="b" l="l" r="r" t="t"/>
            <a:pathLst>
              <a:path extrusionOk="0" h="1712671" w="2112039">
                <a:moveTo>
                  <a:pt x="0" y="0"/>
                </a:moveTo>
                <a:lnTo>
                  <a:pt x="2112039" y="0"/>
                </a:lnTo>
                <a:lnTo>
                  <a:pt x="2112039" y="1712671"/>
                </a:lnTo>
                <a:lnTo>
                  <a:pt x="0" y="1712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8"/>
          <p:cNvSpPr txBox="1"/>
          <p:nvPr/>
        </p:nvSpPr>
        <p:spPr>
          <a:xfrm>
            <a:off x="14232124" y="2324120"/>
            <a:ext cx="3024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4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Chuẩn bị </a:t>
            </a:r>
            <a:endParaRPr i="1"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41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về chính trị</a:t>
            </a:r>
            <a:endParaRPr i="1"/>
          </a:p>
        </p:txBody>
      </p:sp>
      <p:sp>
        <p:nvSpPr>
          <p:cNvPr id="513" name="Google Shape;513;p18"/>
          <p:cNvSpPr txBox="1"/>
          <p:nvPr/>
        </p:nvSpPr>
        <p:spPr>
          <a:xfrm>
            <a:off x="3815644" y="2725265"/>
            <a:ext cx="2968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vô sản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ở chính quốc</a:t>
            </a:r>
            <a:endParaRPr i="1"/>
          </a:p>
        </p:txBody>
      </p:sp>
      <p:sp>
        <p:nvSpPr>
          <p:cNvPr id="514" name="Google Shape;514;p18"/>
          <p:cNvSpPr txBox="1"/>
          <p:nvPr/>
        </p:nvSpPr>
        <p:spPr>
          <a:xfrm>
            <a:off x="930140" y="3932857"/>
            <a:ext cx="22200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“Trước hết phải có 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cách mệnh</a:t>
            </a:r>
            <a:endParaRPr i="1"/>
          </a:p>
        </p:txBody>
      </p:sp>
      <p:sp>
        <p:nvSpPr>
          <p:cNvPr id="515" name="Google Shape;515;p18"/>
          <p:cNvSpPr txBox="1"/>
          <p:nvPr/>
        </p:nvSpPr>
        <p:spPr>
          <a:xfrm>
            <a:off x="824068" y="6221686"/>
            <a:ext cx="24321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để trong thì vận động và tổ chức dân chúng, ngoài thì liên lạc với dân tộc bị áp bức và vô sản giai cấp mọi nơi...”</a:t>
            </a:r>
            <a:endParaRPr i="1"/>
          </a:p>
        </p:txBody>
      </p:sp>
      <p:sp>
        <p:nvSpPr>
          <p:cNvPr id="516" name="Google Shape;516;p18"/>
          <p:cNvSpPr txBox="1"/>
          <p:nvPr/>
        </p:nvSpPr>
        <p:spPr>
          <a:xfrm>
            <a:off x="4231233" y="7818292"/>
            <a:ext cx="2149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925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Công - nông</a:t>
            </a:r>
            <a:endParaRPr b="1" i="1" sz="2925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517" name="Google Shape;517;p18"/>
          <p:cNvSpPr txBox="1"/>
          <p:nvPr/>
        </p:nvSpPr>
        <p:spPr>
          <a:xfrm>
            <a:off x="3039927" y="8418538"/>
            <a:ext cx="4656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9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 giai tầng bị bóc lột khác</a:t>
            </a:r>
            <a:endParaRPr b="1" i="1" sz="2925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518" name="Google Shape;518;p18"/>
          <p:cNvSpPr txBox="1"/>
          <p:nvPr/>
        </p:nvSpPr>
        <p:spPr>
          <a:xfrm>
            <a:off x="8896413" y="5529176"/>
            <a:ext cx="28383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35">
                <a:solidFill>
                  <a:srgbClr val="EFEC7C"/>
                </a:solidFill>
                <a:latin typeface="Vollkorn"/>
                <a:ea typeface="Vollkorn"/>
                <a:cs typeface="Vollkorn"/>
                <a:sym typeface="Vollkorn"/>
              </a:rPr>
              <a:t>Giải phóng dân tộc</a:t>
            </a:r>
            <a:endParaRPr b="1" i="1" sz="2535">
              <a:solidFill>
                <a:srgbClr val="EFEC7C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35">
                <a:solidFill>
                  <a:srgbClr val="EFEC7C"/>
                </a:solidFill>
                <a:latin typeface="Vollkorn"/>
                <a:ea typeface="Vollkorn"/>
                <a:cs typeface="Vollkorn"/>
                <a:sym typeface="Vollkorn"/>
              </a:rPr>
              <a:t>Giải phóng giai cấp</a:t>
            </a:r>
            <a:endParaRPr b="1" i="1" sz="2535">
              <a:solidFill>
                <a:srgbClr val="EFEC7C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519" name="Google Shape;519;p18"/>
          <p:cNvSpPr/>
          <p:nvPr/>
        </p:nvSpPr>
        <p:spPr>
          <a:xfrm>
            <a:off x="11615062" y="5163204"/>
            <a:ext cx="2112039" cy="1712671"/>
          </a:xfrm>
          <a:custGeom>
            <a:rect b="b" l="l" r="r" t="t"/>
            <a:pathLst>
              <a:path extrusionOk="0" h="1712671" w="2112039">
                <a:moveTo>
                  <a:pt x="0" y="0"/>
                </a:moveTo>
                <a:lnTo>
                  <a:pt x="2112038" y="0"/>
                </a:lnTo>
                <a:lnTo>
                  <a:pt x="2112038" y="1712671"/>
                </a:lnTo>
                <a:lnTo>
                  <a:pt x="0" y="1712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8"/>
          <p:cNvSpPr txBox="1"/>
          <p:nvPr/>
        </p:nvSpPr>
        <p:spPr>
          <a:xfrm>
            <a:off x="13639908" y="5399445"/>
            <a:ext cx="42084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42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Tự do, hạnh phúc cho đồng bào</a:t>
            </a:r>
            <a:endParaRPr i="1"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42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nhà nước mang lại quyền và lợi ích cho nhân dân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9"/>
          <p:cNvSpPr/>
          <p:nvPr/>
        </p:nvSpPr>
        <p:spPr>
          <a:xfrm flipH="1">
            <a:off x="1352727" y="4513850"/>
            <a:ext cx="1937957" cy="2148613"/>
          </a:xfrm>
          <a:custGeom>
            <a:rect b="b" l="l" r="r" t="t"/>
            <a:pathLst>
              <a:path extrusionOk="0" h="2148613" w="1937957">
                <a:moveTo>
                  <a:pt x="1937958" y="0"/>
                </a:moveTo>
                <a:lnTo>
                  <a:pt x="0" y="0"/>
                </a:lnTo>
                <a:lnTo>
                  <a:pt x="0" y="2148613"/>
                </a:lnTo>
                <a:lnTo>
                  <a:pt x="1937958" y="2148613"/>
                </a:lnTo>
                <a:lnTo>
                  <a:pt x="193795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6" r="-4652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9"/>
          <p:cNvSpPr/>
          <p:nvPr/>
        </p:nvSpPr>
        <p:spPr>
          <a:xfrm>
            <a:off x="3869556" y="6507665"/>
            <a:ext cx="1862227" cy="309595"/>
          </a:xfrm>
          <a:custGeom>
            <a:rect b="b" l="l" r="r" t="t"/>
            <a:pathLst>
              <a:path extrusionOk="0" h="309595" w="1862227">
                <a:moveTo>
                  <a:pt x="0" y="0"/>
                </a:moveTo>
                <a:lnTo>
                  <a:pt x="1862228" y="0"/>
                </a:lnTo>
                <a:lnTo>
                  <a:pt x="1862228" y="309595"/>
                </a:lnTo>
                <a:lnTo>
                  <a:pt x="0" y="309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9"/>
          <p:cNvSpPr/>
          <p:nvPr/>
        </p:nvSpPr>
        <p:spPr>
          <a:xfrm>
            <a:off x="6018170" y="5322019"/>
            <a:ext cx="1546199" cy="1762050"/>
          </a:xfrm>
          <a:custGeom>
            <a:rect b="b" l="l" r="r" t="t"/>
            <a:pathLst>
              <a:path extrusionOk="0" h="1762050" w="1546199">
                <a:moveTo>
                  <a:pt x="0" y="0"/>
                </a:moveTo>
                <a:lnTo>
                  <a:pt x="1546198" y="0"/>
                </a:lnTo>
                <a:lnTo>
                  <a:pt x="1546198" y="1762050"/>
                </a:lnTo>
                <a:lnTo>
                  <a:pt x="0" y="1762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9"/>
          <p:cNvSpPr/>
          <p:nvPr/>
        </p:nvSpPr>
        <p:spPr>
          <a:xfrm>
            <a:off x="8145393" y="6592362"/>
            <a:ext cx="1352774" cy="224899"/>
          </a:xfrm>
          <a:custGeom>
            <a:rect b="b" l="l" r="r" t="t"/>
            <a:pathLst>
              <a:path extrusionOk="0" h="224899" w="1352774">
                <a:moveTo>
                  <a:pt x="0" y="0"/>
                </a:moveTo>
                <a:lnTo>
                  <a:pt x="1352774" y="0"/>
                </a:lnTo>
                <a:lnTo>
                  <a:pt x="1352774" y="224898"/>
                </a:lnTo>
                <a:lnTo>
                  <a:pt x="0" y="22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1" name="Google Shape;531;p19"/>
          <p:cNvGrpSpPr/>
          <p:nvPr/>
        </p:nvGrpSpPr>
        <p:grpSpPr>
          <a:xfrm>
            <a:off x="9093788" y="5410539"/>
            <a:ext cx="3095775" cy="2323775"/>
            <a:chOff x="0" y="0"/>
            <a:chExt cx="4127700" cy="3098366"/>
          </a:xfrm>
        </p:grpSpPr>
        <p:sp>
          <p:nvSpPr>
            <p:cNvPr id="532" name="Google Shape;532;p19"/>
            <p:cNvSpPr/>
            <p:nvPr/>
          </p:nvSpPr>
          <p:spPr>
            <a:xfrm>
              <a:off x="514617" y="0"/>
              <a:ext cx="3098366" cy="3098366"/>
            </a:xfrm>
            <a:custGeom>
              <a:rect b="b" l="l" r="r" t="t"/>
              <a:pathLst>
                <a:path extrusionOk="0" h="3098366" w="3098366">
                  <a:moveTo>
                    <a:pt x="0" y="0"/>
                  </a:moveTo>
                  <a:lnTo>
                    <a:pt x="3098367" y="0"/>
                  </a:lnTo>
                  <a:lnTo>
                    <a:pt x="3098367" y="3098366"/>
                  </a:lnTo>
                  <a:lnTo>
                    <a:pt x="0" y="3098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9"/>
            <p:cNvSpPr txBox="1"/>
            <p:nvPr/>
          </p:nvSpPr>
          <p:spPr>
            <a:xfrm>
              <a:off x="0" y="889535"/>
              <a:ext cx="4127700" cy="16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1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Việt Nam</a:t>
              </a:r>
              <a:endParaRPr i="1"/>
            </a:p>
            <a:p>
              <a:pPr indent="0" lvl="0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1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Cách mạng </a:t>
              </a:r>
              <a:endParaRPr i="1"/>
            </a:p>
            <a:p>
              <a:pPr indent="0" lvl="0" marL="0" marR="0" rtl="0" algn="ctr">
                <a:lnSpc>
                  <a:spcPct val="1399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1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Thanh niên</a:t>
              </a:r>
              <a:endParaRPr i="1"/>
            </a:p>
          </p:txBody>
        </p:sp>
      </p:grpSp>
      <p:sp>
        <p:nvSpPr>
          <p:cNvPr id="534" name="Google Shape;534;p19"/>
          <p:cNvSpPr/>
          <p:nvPr/>
        </p:nvSpPr>
        <p:spPr>
          <a:xfrm>
            <a:off x="9507136" y="2992192"/>
            <a:ext cx="2269004" cy="1919577"/>
          </a:xfrm>
          <a:custGeom>
            <a:rect b="b" l="l" r="r" t="t"/>
            <a:pathLst>
              <a:path extrusionOk="0" h="1919577" w="2269004">
                <a:moveTo>
                  <a:pt x="0" y="0"/>
                </a:moveTo>
                <a:lnTo>
                  <a:pt x="2269004" y="0"/>
                </a:lnTo>
                <a:lnTo>
                  <a:pt x="2269004" y="1919578"/>
                </a:lnTo>
                <a:lnTo>
                  <a:pt x="0" y="1919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9"/>
          <p:cNvSpPr/>
          <p:nvPr/>
        </p:nvSpPr>
        <p:spPr>
          <a:xfrm flipH="1" rot="9714379">
            <a:off x="9066427" y="4471030"/>
            <a:ext cx="543286" cy="1623951"/>
          </a:xfrm>
          <a:custGeom>
            <a:rect b="b" l="l" r="r" t="t"/>
            <a:pathLst>
              <a:path extrusionOk="0" h="1623951" w="543286">
                <a:moveTo>
                  <a:pt x="0" y="1623951"/>
                </a:moveTo>
                <a:lnTo>
                  <a:pt x="543285" y="1623951"/>
                </a:lnTo>
                <a:lnTo>
                  <a:pt x="543285" y="0"/>
                </a:lnTo>
                <a:lnTo>
                  <a:pt x="0" y="0"/>
                </a:lnTo>
                <a:lnTo>
                  <a:pt x="0" y="1623951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9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537" name="Google Shape;537;p19"/>
          <p:cNvSpPr txBox="1"/>
          <p:nvPr/>
        </p:nvSpPr>
        <p:spPr>
          <a:xfrm>
            <a:off x="1028700" y="1287051"/>
            <a:ext cx="16230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Nguyễn Ái Quốc chuẩn bị các điều kiện để thành lập Đảng</a:t>
            </a:r>
            <a:endParaRPr sz="1200"/>
          </a:p>
        </p:txBody>
      </p:sp>
      <p:grpSp>
        <p:nvGrpSpPr>
          <p:cNvPr id="538" name="Google Shape;538;p19"/>
          <p:cNvGrpSpPr/>
          <p:nvPr/>
        </p:nvGrpSpPr>
        <p:grpSpPr>
          <a:xfrm>
            <a:off x="824068" y="2226259"/>
            <a:ext cx="3237029" cy="1302904"/>
            <a:chOff x="0" y="0"/>
            <a:chExt cx="4316039" cy="1737206"/>
          </a:xfrm>
        </p:grpSpPr>
        <p:sp>
          <p:nvSpPr>
            <p:cNvPr id="539" name="Google Shape;539;p19"/>
            <p:cNvSpPr/>
            <p:nvPr/>
          </p:nvSpPr>
          <p:spPr>
            <a:xfrm>
              <a:off x="0" y="0"/>
              <a:ext cx="4316039" cy="1737206"/>
            </a:xfrm>
            <a:custGeom>
              <a:rect b="b" l="l" r="r" t="t"/>
              <a:pathLst>
                <a:path extrusionOk="0" h="1737206" w="4316039">
                  <a:moveTo>
                    <a:pt x="0" y="0"/>
                  </a:moveTo>
                  <a:lnTo>
                    <a:pt x="4316039" y="0"/>
                  </a:lnTo>
                  <a:lnTo>
                    <a:pt x="4316039" y="1737206"/>
                  </a:lnTo>
                  <a:lnTo>
                    <a:pt x="0" y="17372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9"/>
            <p:cNvSpPr txBox="1"/>
            <p:nvPr/>
          </p:nvSpPr>
          <p:spPr>
            <a:xfrm>
              <a:off x="314349" y="198637"/>
              <a:ext cx="3687300" cy="13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78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Chuẩn bị </a:t>
              </a:r>
              <a:endParaRPr i="1"/>
            </a:p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78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về tổ chức</a:t>
              </a:r>
              <a:endParaRPr i="1"/>
            </a:p>
          </p:txBody>
        </p:sp>
      </p:grpSp>
      <p:sp>
        <p:nvSpPr>
          <p:cNvPr id="541" name="Google Shape;541;p19"/>
          <p:cNvSpPr txBox="1"/>
          <p:nvPr/>
        </p:nvSpPr>
        <p:spPr>
          <a:xfrm>
            <a:off x="773856" y="6834897"/>
            <a:ext cx="3095700" cy="16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9">
                <a:solidFill>
                  <a:srgbClr val="FEEE00"/>
                </a:solidFill>
                <a:latin typeface="Vollkorn"/>
                <a:ea typeface="Vollkorn"/>
                <a:cs typeface="Vollkorn"/>
                <a:sym typeface="Vollkorn"/>
              </a:rPr>
              <a:t>“đi vào quần chúng, thức tỉnh họ, tổ chức họ, đoàn kết họ, huấn luyện họ, đưa họ ra đấu tranh giành tự do, độc lập”</a:t>
            </a:r>
            <a:endParaRPr i="1"/>
          </a:p>
        </p:txBody>
      </p:sp>
      <p:sp>
        <p:nvSpPr>
          <p:cNvPr id="542" name="Google Shape;542;p19"/>
          <p:cNvSpPr txBox="1"/>
          <p:nvPr/>
        </p:nvSpPr>
        <p:spPr>
          <a:xfrm>
            <a:off x="3116406" y="6769635"/>
            <a:ext cx="3095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11/1924</a:t>
            </a:r>
            <a:endParaRPr i="1"/>
          </a:p>
        </p:txBody>
      </p:sp>
      <p:sp>
        <p:nvSpPr>
          <p:cNvPr id="543" name="Google Shape;543;p19"/>
          <p:cNvSpPr txBox="1"/>
          <p:nvPr/>
        </p:nvSpPr>
        <p:spPr>
          <a:xfrm>
            <a:off x="3116406" y="6142535"/>
            <a:ext cx="3095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Đến Quảng Châu</a:t>
            </a:r>
            <a:endParaRPr i="1"/>
          </a:p>
        </p:txBody>
      </p:sp>
      <p:sp>
        <p:nvSpPr>
          <p:cNvPr id="544" name="Google Shape;544;p19"/>
          <p:cNvSpPr txBox="1"/>
          <p:nvPr/>
        </p:nvSpPr>
        <p:spPr>
          <a:xfrm>
            <a:off x="5243419" y="7026919"/>
            <a:ext cx="30957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2/1925</a:t>
            </a:r>
            <a:endParaRPr i="1"/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Cộng sản đoàn</a:t>
            </a:r>
            <a:endParaRPr i="1"/>
          </a:p>
        </p:txBody>
      </p:sp>
      <p:sp>
        <p:nvSpPr>
          <p:cNvPr id="545" name="Google Shape;545;p19"/>
          <p:cNvSpPr txBox="1"/>
          <p:nvPr/>
        </p:nvSpPr>
        <p:spPr>
          <a:xfrm>
            <a:off x="9093788" y="7743216"/>
            <a:ext cx="3095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1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6/1925</a:t>
            </a:r>
            <a:endParaRPr i="1"/>
          </a:p>
        </p:txBody>
      </p:sp>
      <p:sp>
        <p:nvSpPr>
          <p:cNvPr id="546" name="Google Shape;546;p19"/>
          <p:cNvSpPr txBox="1"/>
          <p:nvPr/>
        </p:nvSpPr>
        <p:spPr>
          <a:xfrm>
            <a:off x="8969111" y="2284246"/>
            <a:ext cx="34275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Xuất bản Báo Thanh niên</a:t>
            </a:r>
            <a:endParaRPr i="1"/>
          </a:p>
        </p:txBody>
      </p:sp>
      <p:sp>
        <p:nvSpPr>
          <p:cNvPr id="547" name="Google Shape;547;p19"/>
          <p:cNvSpPr/>
          <p:nvPr/>
        </p:nvSpPr>
        <p:spPr>
          <a:xfrm>
            <a:off x="11907992" y="6572426"/>
            <a:ext cx="1352774" cy="224899"/>
          </a:xfrm>
          <a:custGeom>
            <a:rect b="b" l="l" r="r" t="t"/>
            <a:pathLst>
              <a:path extrusionOk="0" h="224899" w="1352774">
                <a:moveTo>
                  <a:pt x="0" y="0"/>
                </a:moveTo>
                <a:lnTo>
                  <a:pt x="1352774" y="0"/>
                </a:lnTo>
                <a:lnTo>
                  <a:pt x="1352774" y="224899"/>
                </a:lnTo>
                <a:lnTo>
                  <a:pt x="0" y="224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9"/>
          <p:cNvSpPr/>
          <p:nvPr/>
        </p:nvSpPr>
        <p:spPr>
          <a:xfrm flipH="1" rot="-5400000">
            <a:off x="14412656" y="7803589"/>
            <a:ext cx="1064545" cy="176981"/>
          </a:xfrm>
          <a:custGeom>
            <a:rect b="b" l="l" r="r" t="t"/>
            <a:pathLst>
              <a:path extrusionOk="0" h="176981" w="1064545">
                <a:moveTo>
                  <a:pt x="1064545" y="0"/>
                </a:moveTo>
                <a:lnTo>
                  <a:pt x="0" y="0"/>
                </a:lnTo>
                <a:lnTo>
                  <a:pt x="0" y="176980"/>
                </a:lnTo>
                <a:lnTo>
                  <a:pt x="1064545" y="176980"/>
                </a:lnTo>
                <a:lnTo>
                  <a:pt x="106454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9"/>
          <p:cNvSpPr/>
          <p:nvPr/>
        </p:nvSpPr>
        <p:spPr>
          <a:xfrm rot="-5400000">
            <a:off x="14268477" y="5170556"/>
            <a:ext cx="1352774" cy="224899"/>
          </a:xfrm>
          <a:custGeom>
            <a:rect b="b" l="l" r="r" t="t"/>
            <a:pathLst>
              <a:path extrusionOk="0" h="224899" w="1352774">
                <a:moveTo>
                  <a:pt x="0" y="0"/>
                </a:moveTo>
                <a:lnTo>
                  <a:pt x="1352774" y="0"/>
                </a:lnTo>
                <a:lnTo>
                  <a:pt x="1352774" y="224899"/>
                </a:lnTo>
                <a:lnTo>
                  <a:pt x="0" y="224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9"/>
          <p:cNvSpPr/>
          <p:nvPr/>
        </p:nvSpPr>
        <p:spPr>
          <a:xfrm>
            <a:off x="13403177" y="5672309"/>
            <a:ext cx="3083373" cy="1980307"/>
          </a:xfrm>
          <a:custGeom>
            <a:rect b="b" l="l" r="r" t="t"/>
            <a:pathLst>
              <a:path extrusionOk="0" h="1980307" w="3083373">
                <a:moveTo>
                  <a:pt x="0" y="0"/>
                </a:moveTo>
                <a:lnTo>
                  <a:pt x="3083373" y="0"/>
                </a:lnTo>
                <a:lnTo>
                  <a:pt x="3083373" y="1980307"/>
                </a:lnTo>
                <a:lnTo>
                  <a:pt x="0" y="1980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19"/>
          <p:cNvSpPr txBox="1"/>
          <p:nvPr/>
        </p:nvSpPr>
        <p:spPr>
          <a:xfrm>
            <a:off x="15984916" y="6263523"/>
            <a:ext cx="23031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Huấn luyện</a:t>
            </a:r>
            <a:endParaRPr i="1"/>
          </a:p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cán bộ</a:t>
            </a:r>
            <a:endParaRPr i="1"/>
          </a:p>
        </p:txBody>
      </p:sp>
      <p:sp>
        <p:nvSpPr>
          <p:cNvPr id="552" name="Google Shape;552;p19"/>
          <p:cNvSpPr txBox="1"/>
          <p:nvPr/>
        </p:nvSpPr>
        <p:spPr>
          <a:xfrm>
            <a:off x="12396652" y="8433877"/>
            <a:ext cx="5511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9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học Phương Đông (Liên Xô)</a:t>
            </a:r>
            <a:endParaRPr i="1"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9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Trường Quân sự Hoàng Phố (Trung Quốc)</a:t>
            </a:r>
            <a:endParaRPr i="1"/>
          </a:p>
        </p:txBody>
      </p:sp>
      <p:sp>
        <p:nvSpPr>
          <p:cNvPr id="553" name="Google Shape;553;p19"/>
          <p:cNvSpPr/>
          <p:nvPr/>
        </p:nvSpPr>
        <p:spPr>
          <a:xfrm>
            <a:off x="14182581" y="2254720"/>
            <a:ext cx="1524565" cy="2301230"/>
          </a:xfrm>
          <a:custGeom>
            <a:rect b="b" l="l" r="r" t="t"/>
            <a:pathLst>
              <a:path extrusionOk="0" h="2301230" w="1524565">
                <a:moveTo>
                  <a:pt x="0" y="0"/>
                </a:moveTo>
                <a:lnTo>
                  <a:pt x="1524565" y="0"/>
                </a:lnTo>
                <a:lnTo>
                  <a:pt x="1524565" y="2301231"/>
                </a:lnTo>
                <a:lnTo>
                  <a:pt x="0" y="2301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3D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/>
          <p:cNvGrpSpPr/>
          <p:nvPr/>
        </p:nvGrpSpPr>
        <p:grpSpPr>
          <a:xfrm>
            <a:off x="1005194" y="2849558"/>
            <a:ext cx="16277610" cy="4587883"/>
            <a:chOff x="0" y="0"/>
            <a:chExt cx="21703481" cy="6117178"/>
          </a:xfrm>
        </p:grpSpPr>
        <p:sp>
          <p:nvSpPr>
            <p:cNvPr id="106" name="Google Shape;106;p2"/>
            <p:cNvSpPr/>
            <p:nvPr/>
          </p:nvSpPr>
          <p:spPr>
            <a:xfrm>
              <a:off x="625104" y="0"/>
              <a:ext cx="20390592" cy="6117178"/>
            </a:xfrm>
            <a:custGeom>
              <a:rect b="b" l="l" r="r" t="t"/>
              <a:pathLst>
                <a:path extrusionOk="0" h="6117178" w="20390592">
                  <a:moveTo>
                    <a:pt x="0" y="0"/>
                  </a:moveTo>
                  <a:lnTo>
                    <a:pt x="20390592" y="0"/>
                  </a:lnTo>
                  <a:lnTo>
                    <a:pt x="20390592" y="6117178"/>
                  </a:lnTo>
                  <a:lnTo>
                    <a:pt x="0" y="61171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2176168" y="2306166"/>
              <a:ext cx="17288464" cy="1361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FFFE1F"/>
                  </a:solidFill>
                  <a:latin typeface="Vollkorn"/>
                  <a:ea typeface="Vollkorn"/>
                  <a:cs typeface="Vollkorn"/>
                  <a:sym typeface="Vollkorn"/>
                </a:rPr>
                <a:t>Chương 1</a:t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2391891"/>
              <a:ext cx="6825541" cy="1434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Đảng Cộng sản Việt Nam ra đời &amp; </a:t>
              </a:r>
              <a:endParaRPr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Cương lĩnh chính trị đầu tiên </a:t>
              </a:r>
              <a:endParaRPr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của Đảng (2/1930)</a:t>
              </a: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14877940" y="2281032"/>
              <a:ext cx="6825541" cy="15706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Lãnh đạo quá trình đấu tranh </a:t>
              </a:r>
              <a:endParaRPr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giành chính quyền </a:t>
              </a:r>
              <a:endParaRPr/>
            </a:p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7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(1930 - 1945)</a:t>
              </a:r>
              <a:endParaRPr/>
            </a:p>
          </p:txBody>
        </p:sp>
      </p:grpSp>
      <p:sp>
        <p:nvSpPr>
          <p:cNvPr id="110" name="Google Shape;110;p2"/>
          <p:cNvSpPr txBox="1"/>
          <p:nvPr/>
        </p:nvSpPr>
        <p:spPr>
          <a:xfrm>
            <a:off x="2150375" y="1817225"/>
            <a:ext cx="3191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3279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0" y="2634235"/>
            <a:ext cx="7176556" cy="1145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Nguyễn Ái Quốc chuẩn bị các điều kiện để thành lập Đảng</a:t>
            </a:r>
            <a:endParaRPr b="1" sz="3279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0" y="6648670"/>
            <a:ext cx="71766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Thành lập Đảng Cộng sản Việt Nam và Cương lĩnh chính trị đầu tiên của Đảng</a:t>
            </a:r>
            <a:endParaRPr sz="1000"/>
          </a:p>
        </p:txBody>
      </p:sp>
      <p:sp>
        <p:nvSpPr>
          <p:cNvPr id="113" name="Google Shape;113;p2"/>
          <p:cNvSpPr txBox="1"/>
          <p:nvPr/>
        </p:nvSpPr>
        <p:spPr>
          <a:xfrm>
            <a:off x="858953" y="8067785"/>
            <a:ext cx="54588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của việc thành lập </a:t>
            </a:r>
            <a:endParaRPr sz="900"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Đảng Cộng sản Việt Nam </a:t>
            </a:r>
            <a:endParaRPr sz="900"/>
          </a:p>
        </p:txBody>
      </p:sp>
      <p:sp>
        <p:nvSpPr>
          <p:cNvPr id="114" name="Google Shape;114;p2"/>
          <p:cNvSpPr txBox="1"/>
          <p:nvPr/>
        </p:nvSpPr>
        <p:spPr>
          <a:xfrm>
            <a:off x="11601325" y="1507654"/>
            <a:ext cx="62409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cách mạng 1930 - 1931 và </a:t>
            </a:r>
            <a:endParaRPr sz="1000"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khôi phục phong trào 1932 - 1935</a:t>
            </a:r>
            <a:endParaRPr sz="1000"/>
          </a:p>
        </p:txBody>
      </p:sp>
      <p:sp>
        <p:nvSpPr>
          <p:cNvPr id="115" name="Google Shape;115;p2"/>
          <p:cNvSpPr txBox="1"/>
          <p:nvPr/>
        </p:nvSpPr>
        <p:spPr>
          <a:xfrm>
            <a:off x="12091882" y="3181867"/>
            <a:ext cx="5259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dân chủ 1936 - 1939</a:t>
            </a:r>
            <a:endParaRPr sz="1000"/>
          </a:p>
        </p:txBody>
      </p:sp>
      <p:sp>
        <p:nvSpPr>
          <p:cNvPr id="116" name="Google Shape;116;p2"/>
          <p:cNvSpPr txBox="1"/>
          <p:nvPr/>
        </p:nvSpPr>
        <p:spPr>
          <a:xfrm>
            <a:off x="12273251" y="6648670"/>
            <a:ext cx="50787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</a:t>
            </a:r>
            <a:endParaRPr sz="2979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1939 - 1945</a:t>
            </a:r>
            <a:endParaRPr sz="1000"/>
          </a:p>
        </p:txBody>
      </p:sp>
      <p:sp>
        <p:nvSpPr>
          <p:cNvPr id="117" name="Google Shape;117;p2"/>
          <p:cNvSpPr txBox="1"/>
          <p:nvPr/>
        </p:nvSpPr>
        <p:spPr>
          <a:xfrm>
            <a:off x="11155689" y="8067785"/>
            <a:ext cx="71322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Tính chất, ý nghĩa và bài học kinh nghiệm của Cách mạng Tháng Tám 1945</a:t>
            </a:r>
            <a:endParaRPr sz="1000"/>
          </a:p>
        </p:txBody>
      </p:sp>
      <p:sp>
        <p:nvSpPr>
          <p:cNvPr id="118" name="Google Shape;118;p2"/>
          <p:cNvSpPr/>
          <p:nvPr/>
        </p:nvSpPr>
        <p:spPr>
          <a:xfrm>
            <a:off x="8330681" y="47838"/>
            <a:ext cx="1626638" cy="703461"/>
          </a:xfrm>
          <a:custGeom>
            <a:rect b="b" l="l" r="r" t="t"/>
            <a:pathLst>
              <a:path extrusionOk="0" h="703461" w="1626638">
                <a:moveTo>
                  <a:pt x="0" y="0"/>
                </a:moveTo>
                <a:lnTo>
                  <a:pt x="1626638" y="0"/>
                </a:lnTo>
                <a:lnTo>
                  <a:pt x="1626638" y="703461"/>
                </a:lnTo>
                <a:lnTo>
                  <a:pt x="0" y="703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20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559" name="Google Shape;559;p20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20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0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20"/>
          <p:cNvSpPr txBox="1"/>
          <p:nvPr/>
        </p:nvSpPr>
        <p:spPr>
          <a:xfrm>
            <a:off x="2324729" y="4260103"/>
            <a:ext cx="13655298" cy="1203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566" name="Google Shape;566;p20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0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0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730013" y="1851377"/>
            <a:ext cx="3040462" cy="1223786"/>
          </a:xfrm>
          <a:custGeom>
            <a:rect b="b" l="l" r="r" t="t"/>
            <a:pathLst>
              <a:path extrusionOk="0" h="1223786" w="3040462">
                <a:moveTo>
                  <a:pt x="0" y="0"/>
                </a:moveTo>
                <a:lnTo>
                  <a:pt x="3040462" y="0"/>
                </a:lnTo>
                <a:lnTo>
                  <a:pt x="3040462" y="1223786"/>
                </a:lnTo>
                <a:lnTo>
                  <a:pt x="0" y="122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3"/>
          <p:cNvGrpSpPr/>
          <p:nvPr/>
        </p:nvGrpSpPr>
        <p:grpSpPr>
          <a:xfrm>
            <a:off x="1288534" y="5143500"/>
            <a:ext cx="1847220" cy="1847220"/>
            <a:chOff x="0" y="0"/>
            <a:chExt cx="2462960" cy="2462960"/>
          </a:xfrm>
        </p:grpSpPr>
        <p:sp>
          <p:nvSpPr>
            <p:cNvPr id="127" name="Google Shape;127;p3"/>
            <p:cNvSpPr/>
            <p:nvPr/>
          </p:nvSpPr>
          <p:spPr>
            <a:xfrm>
              <a:off x="0" y="0"/>
              <a:ext cx="2462960" cy="2462960"/>
            </a:xfrm>
            <a:custGeom>
              <a:rect b="b" l="l" r="r" t="t"/>
              <a:pathLst>
                <a:path extrusionOk="0" h="2462960" w="2462960">
                  <a:moveTo>
                    <a:pt x="0" y="0"/>
                  </a:moveTo>
                  <a:lnTo>
                    <a:pt x="2462960" y="0"/>
                  </a:lnTo>
                  <a:lnTo>
                    <a:pt x="2462960" y="2462960"/>
                  </a:lnTo>
                  <a:lnTo>
                    <a:pt x="0" y="24629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248896" y="561370"/>
              <a:ext cx="1965300" cy="11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5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Tự do </a:t>
              </a:r>
              <a:endParaRPr i="1" sz="1000"/>
            </a:p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51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cạnh tranh</a:t>
              </a:r>
              <a:endParaRPr i="1" sz="1000"/>
            </a:p>
          </p:txBody>
        </p:sp>
      </p:grpSp>
      <p:sp>
        <p:nvSpPr>
          <p:cNvPr id="129" name="Google Shape;129;p3"/>
          <p:cNvSpPr/>
          <p:nvPr/>
        </p:nvSpPr>
        <p:spPr>
          <a:xfrm>
            <a:off x="4489753" y="4668025"/>
            <a:ext cx="2801259" cy="2801259"/>
          </a:xfrm>
          <a:custGeom>
            <a:rect b="b" l="l" r="r" t="t"/>
            <a:pathLst>
              <a:path extrusionOk="0" h="2801259" w="2801259">
                <a:moveTo>
                  <a:pt x="0" y="0"/>
                </a:moveTo>
                <a:lnTo>
                  <a:pt x="2801259" y="0"/>
                </a:lnTo>
                <a:lnTo>
                  <a:pt x="2801259" y="2801260"/>
                </a:lnTo>
                <a:lnTo>
                  <a:pt x="0" y="2801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3240201" y="5830824"/>
            <a:ext cx="1249552" cy="475663"/>
          </a:xfrm>
          <a:custGeom>
            <a:rect b="b" l="l" r="r" t="t"/>
            <a:pathLst>
              <a:path extrusionOk="0" h="475663" w="1249552">
                <a:moveTo>
                  <a:pt x="0" y="0"/>
                </a:moveTo>
                <a:lnTo>
                  <a:pt x="1249552" y="0"/>
                </a:lnTo>
                <a:lnTo>
                  <a:pt x="1249552" y="475662"/>
                </a:lnTo>
                <a:lnTo>
                  <a:pt x="0" y="475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2419322" y="7538257"/>
            <a:ext cx="3273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nghĩa tư bản</a:t>
            </a:r>
            <a:endParaRPr sz="1100"/>
          </a:p>
        </p:txBody>
      </p:sp>
      <p:sp>
        <p:nvSpPr>
          <p:cNvPr id="132" name="Google Shape;132;p3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133" name="Google Shape;133;p3"/>
          <p:cNvSpPr txBox="1"/>
          <p:nvPr/>
        </p:nvSpPr>
        <p:spPr>
          <a:xfrm>
            <a:off x="7706098" y="1287051"/>
            <a:ext cx="3040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30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820471" y="2147769"/>
            <a:ext cx="2783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Tình hình thế giới</a:t>
            </a:r>
            <a:endParaRPr i="1" sz="800"/>
          </a:p>
        </p:txBody>
      </p:sp>
      <p:sp>
        <p:nvSpPr>
          <p:cNvPr id="135" name="Google Shape;135;p3"/>
          <p:cNvSpPr txBox="1"/>
          <p:nvPr/>
        </p:nvSpPr>
        <p:spPr>
          <a:xfrm>
            <a:off x="4853369" y="5344767"/>
            <a:ext cx="2074026" cy="1358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7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Độc quyền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2272787" y="3932413"/>
            <a:ext cx="3565971" cy="59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Nửa sau thế kỷ XIX</a:t>
            </a:r>
            <a:endParaRPr/>
          </a:p>
        </p:txBody>
      </p:sp>
      <p:sp>
        <p:nvSpPr>
          <p:cNvPr id="137" name="Google Shape;137;p3"/>
          <p:cNvSpPr/>
          <p:nvPr/>
        </p:nvSpPr>
        <p:spPr>
          <a:xfrm>
            <a:off x="7291012" y="5632203"/>
            <a:ext cx="2293095" cy="872905"/>
          </a:xfrm>
          <a:custGeom>
            <a:rect b="b" l="l" r="r" t="t"/>
            <a:pathLst>
              <a:path extrusionOk="0" h="872905" w="2293095">
                <a:moveTo>
                  <a:pt x="0" y="0"/>
                </a:moveTo>
                <a:lnTo>
                  <a:pt x="2293095" y="0"/>
                </a:lnTo>
                <a:lnTo>
                  <a:pt x="2293095" y="872904"/>
                </a:lnTo>
                <a:lnTo>
                  <a:pt x="0" y="872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10375310" y="2198447"/>
            <a:ext cx="6051550" cy="6051550"/>
          </a:xfrm>
          <a:custGeom>
            <a:rect b="b" l="l" r="r" t="t"/>
            <a:pathLst>
              <a:path extrusionOk="0" h="6051550" w="6051550">
                <a:moveTo>
                  <a:pt x="0" y="0"/>
                </a:moveTo>
                <a:lnTo>
                  <a:pt x="6051550" y="0"/>
                </a:lnTo>
                <a:lnTo>
                  <a:pt x="6051550" y="6051550"/>
                </a:lnTo>
                <a:lnTo>
                  <a:pt x="0" y="6051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9688882" y="8237650"/>
            <a:ext cx="3045454" cy="115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Nhân dân lao động chính quốc</a:t>
            </a:r>
            <a:endParaRPr/>
          </a:p>
        </p:txBody>
      </p:sp>
      <p:sp>
        <p:nvSpPr>
          <p:cNvPr id="140" name="Google Shape;140;p3"/>
          <p:cNvSpPr txBox="1"/>
          <p:nvPr/>
        </p:nvSpPr>
        <p:spPr>
          <a:xfrm>
            <a:off x="14051324" y="8237650"/>
            <a:ext cx="3059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Nhân dân thuộc địa Á, Phi, Mỹ latinh</a:t>
            </a:r>
            <a:endParaRPr sz="1100"/>
          </a:p>
        </p:txBody>
      </p:sp>
      <p:sp>
        <p:nvSpPr>
          <p:cNvPr id="141" name="Google Shape;141;p3"/>
          <p:cNvSpPr txBox="1"/>
          <p:nvPr/>
        </p:nvSpPr>
        <p:spPr>
          <a:xfrm>
            <a:off x="12750847" y="3864954"/>
            <a:ext cx="1300477" cy="1234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C3333"/>
                </a:solidFill>
                <a:latin typeface="Vollkorn"/>
                <a:ea typeface="Vollkorn"/>
                <a:cs typeface="Vollkorn"/>
                <a:sym typeface="Vollkorn"/>
              </a:rPr>
              <a:t>Đế quốc</a:t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12931436" y="2348970"/>
            <a:ext cx="958349" cy="929599"/>
          </a:xfrm>
          <a:custGeom>
            <a:rect b="b" l="l" r="r" t="t"/>
            <a:pathLst>
              <a:path extrusionOk="0" h="929599" w="958349">
                <a:moveTo>
                  <a:pt x="0" y="0"/>
                </a:moveTo>
                <a:lnTo>
                  <a:pt x="958349" y="0"/>
                </a:lnTo>
                <a:lnTo>
                  <a:pt x="958349" y="929599"/>
                </a:lnTo>
                <a:lnTo>
                  <a:pt x="0" y="929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730013" y="1851377"/>
            <a:ext cx="3040462" cy="1223786"/>
          </a:xfrm>
          <a:custGeom>
            <a:rect b="b" l="l" r="r" t="t"/>
            <a:pathLst>
              <a:path extrusionOk="0" h="1223786" w="3040462">
                <a:moveTo>
                  <a:pt x="0" y="0"/>
                </a:moveTo>
                <a:lnTo>
                  <a:pt x="3040462" y="0"/>
                </a:lnTo>
                <a:lnTo>
                  <a:pt x="3040462" y="1223786"/>
                </a:lnTo>
                <a:lnTo>
                  <a:pt x="0" y="122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0780363" y="1851377"/>
            <a:ext cx="5821120" cy="5821120"/>
          </a:xfrm>
          <a:custGeom>
            <a:rect b="b" l="l" r="r" t="t"/>
            <a:pathLst>
              <a:path extrusionOk="0" h="5821120" w="5821120">
                <a:moveTo>
                  <a:pt x="0" y="0"/>
                </a:moveTo>
                <a:lnTo>
                  <a:pt x="5821120" y="0"/>
                </a:lnTo>
                <a:lnTo>
                  <a:pt x="5821120" y="5821120"/>
                </a:lnTo>
                <a:lnTo>
                  <a:pt x="0" y="5821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11103212" y="4616853"/>
            <a:ext cx="963210" cy="1322963"/>
          </a:xfrm>
          <a:custGeom>
            <a:rect b="b" l="l" r="r" t="t"/>
            <a:pathLst>
              <a:path extrusionOk="0" h="1322963" w="963210">
                <a:moveTo>
                  <a:pt x="0" y="0"/>
                </a:moveTo>
                <a:lnTo>
                  <a:pt x="963210" y="0"/>
                </a:lnTo>
                <a:lnTo>
                  <a:pt x="963210" y="1322963"/>
                </a:lnTo>
                <a:lnTo>
                  <a:pt x="0" y="1322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15306246" y="4616853"/>
            <a:ext cx="963210" cy="1322963"/>
          </a:xfrm>
          <a:custGeom>
            <a:rect b="b" l="l" r="r" t="t"/>
            <a:pathLst>
              <a:path extrusionOk="0" h="1322963" w="963210">
                <a:moveTo>
                  <a:pt x="0" y="0"/>
                </a:moveTo>
                <a:lnTo>
                  <a:pt x="963210" y="0"/>
                </a:lnTo>
                <a:lnTo>
                  <a:pt x="963210" y="1322963"/>
                </a:lnTo>
                <a:lnTo>
                  <a:pt x="0" y="1322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 flipH="1">
            <a:off x="616116" y="4214871"/>
            <a:ext cx="4182290" cy="3170937"/>
          </a:xfrm>
          <a:custGeom>
            <a:rect b="b" l="l" r="r" t="t"/>
            <a:pathLst>
              <a:path extrusionOk="0" h="3170937" w="4182290">
                <a:moveTo>
                  <a:pt x="4182291" y="0"/>
                </a:moveTo>
                <a:lnTo>
                  <a:pt x="0" y="0"/>
                </a:lnTo>
                <a:lnTo>
                  <a:pt x="0" y="3170937"/>
                </a:lnTo>
                <a:lnTo>
                  <a:pt x="4182291" y="3170937"/>
                </a:lnTo>
                <a:lnTo>
                  <a:pt x="4182291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5634264" y="6036030"/>
            <a:ext cx="2071835" cy="207183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38260" r="-3968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5636013" y="3319940"/>
            <a:ext cx="2068337" cy="2068337"/>
          </a:xfrm>
          <a:custGeom>
            <a:rect b="b" l="l" r="r" t="t"/>
            <a:pathLst>
              <a:path extrusionOk="0" h="812800" w="812800">
                <a:moveTo>
                  <a:pt x="86091" y="0"/>
                </a:moveTo>
                <a:lnTo>
                  <a:pt x="726710" y="0"/>
                </a:lnTo>
                <a:cubicBezTo>
                  <a:pt x="774256" y="0"/>
                  <a:pt x="812800" y="38544"/>
                  <a:pt x="812800" y="86091"/>
                </a:cubicBezTo>
                <a:lnTo>
                  <a:pt x="812800" y="726710"/>
                </a:lnTo>
                <a:cubicBezTo>
                  <a:pt x="812800" y="774256"/>
                  <a:pt x="774256" y="812800"/>
                  <a:pt x="726710" y="812800"/>
                </a:cubicBezTo>
                <a:lnTo>
                  <a:pt x="86091" y="812800"/>
                </a:lnTo>
                <a:cubicBezTo>
                  <a:pt x="38544" y="812800"/>
                  <a:pt x="0" y="774256"/>
                  <a:pt x="0" y="726710"/>
                </a:cubicBezTo>
                <a:lnTo>
                  <a:pt x="0" y="86091"/>
                </a:lnTo>
                <a:cubicBezTo>
                  <a:pt x="0" y="38544"/>
                  <a:pt x="38544" y="0"/>
                  <a:pt x="86091" y="0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19461" r="-306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4791991" y="5056753"/>
            <a:ext cx="1107797" cy="809699"/>
          </a:xfrm>
          <a:custGeom>
            <a:rect b="b" l="l" r="r" t="t"/>
            <a:pathLst>
              <a:path extrusionOk="0" h="809699" w="1107797">
                <a:moveTo>
                  <a:pt x="0" y="0"/>
                </a:moveTo>
                <a:lnTo>
                  <a:pt x="1107796" y="0"/>
                </a:lnTo>
                <a:lnTo>
                  <a:pt x="1107796" y="809699"/>
                </a:lnTo>
                <a:lnTo>
                  <a:pt x="0" y="809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 flipH="1" rot="10800000">
            <a:off x="4798407" y="5866452"/>
            <a:ext cx="1107797" cy="809699"/>
          </a:xfrm>
          <a:custGeom>
            <a:rect b="b" l="l" r="r" t="t"/>
            <a:pathLst>
              <a:path extrusionOk="0" h="809699" w="1107797">
                <a:moveTo>
                  <a:pt x="0" y="809699"/>
                </a:moveTo>
                <a:lnTo>
                  <a:pt x="1107796" y="809699"/>
                </a:lnTo>
                <a:lnTo>
                  <a:pt x="1107796" y="0"/>
                </a:lnTo>
                <a:lnTo>
                  <a:pt x="0" y="0"/>
                </a:lnTo>
                <a:lnTo>
                  <a:pt x="0" y="809699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7880496" y="4936853"/>
            <a:ext cx="2018172" cy="1739298"/>
          </a:xfrm>
          <a:custGeom>
            <a:rect b="b" l="l" r="r" t="t"/>
            <a:pathLst>
              <a:path extrusionOk="0" h="1739298" w="2018172">
                <a:moveTo>
                  <a:pt x="0" y="0"/>
                </a:moveTo>
                <a:lnTo>
                  <a:pt x="2018172" y="0"/>
                </a:lnTo>
                <a:lnTo>
                  <a:pt x="2018172" y="1739298"/>
                </a:lnTo>
                <a:lnTo>
                  <a:pt x="0" y="1739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13211749" y="1998471"/>
            <a:ext cx="958349" cy="929599"/>
          </a:xfrm>
          <a:custGeom>
            <a:rect b="b" l="l" r="r" t="t"/>
            <a:pathLst>
              <a:path extrusionOk="0" h="929599" w="958349">
                <a:moveTo>
                  <a:pt x="0" y="0"/>
                </a:moveTo>
                <a:lnTo>
                  <a:pt x="958349" y="0"/>
                </a:lnTo>
                <a:lnTo>
                  <a:pt x="958349" y="929599"/>
                </a:lnTo>
                <a:lnTo>
                  <a:pt x="0" y="929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161" name="Google Shape;161;p4"/>
          <p:cNvSpPr txBox="1"/>
          <p:nvPr/>
        </p:nvSpPr>
        <p:spPr>
          <a:xfrm>
            <a:off x="7706099" y="1287051"/>
            <a:ext cx="3074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30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820471" y="2147769"/>
            <a:ext cx="27834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Tình hình thế giới</a:t>
            </a:r>
            <a:endParaRPr i="1" sz="800"/>
          </a:p>
        </p:txBody>
      </p:sp>
      <p:sp>
        <p:nvSpPr>
          <p:cNvPr id="163" name="Google Shape;163;p4"/>
          <p:cNvSpPr txBox="1"/>
          <p:nvPr/>
        </p:nvSpPr>
        <p:spPr>
          <a:xfrm>
            <a:off x="10120072" y="7657719"/>
            <a:ext cx="2929489" cy="1113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7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Nhân dân lao động chính quốc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14316402" y="7667244"/>
            <a:ext cx="2942898" cy="1012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Nhân dân thuộc địa Á, Phi, Mỹ latinh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13065445" y="3460688"/>
            <a:ext cx="1250957" cy="1181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66">
                <a:solidFill>
                  <a:srgbClr val="3C3333"/>
                </a:solidFill>
                <a:latin typeface="Vollkorn"/>
                <a:ea typeface="Vollkorn"/>
                <a:cs typeface="Vollkorn"/>
                <a:sym typeface="Vollkorn"/>
              </a:rPr>
              <a:t>Đế quốc</a:t>
            </a:r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9727629" y="3537397"/>
            <a:ext cx="2105469" cy="677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1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Phong trào </a:t>
            </a:r>
            <a:endParaRPr/>
          </a:p>
          <a:p>
            <a:pPr indent="0" lvl="0" marL="0" marR="0" rtl="0" algn="ctr">
              <a:lnSpc>
                <a:spcPct val="118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1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vô sản</a:t>
            </a:r>
            <a:endParaRPr/>
          </a:p>
        </p:txBody>
      </p:sp>
      <p:sp>
        <p:nvSpPr>
          <p:cNvPr id="167" name="Google Shape;167;p4"/>
          <p:cNvSpPr txBox="1"/>
          <p:nvPr/>
        </p:nvSpPr>
        <p:spPr>
          <a:xfrm>
            <a:off x="15687509" y="2998491"/>
            <a:ext cx="21438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3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Phong trào </a:t>
            </a:r>
            <a:endParaRPr/>
          </a:p>
          <a:p>
            <a:pPr indent="0" lvl="0" marL="0" marR="0" rtl="0" algn="ctr">
              <a:lnSpc>
                <a:spcPct val="11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3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giải phóng </a:t>
            </a:r>
            <a:endParaRPr/>
          </a:p>
          <a:p>
            <a:pPr indent="0" lvl="0" marL="0" marR="0" rtl="0" algn="ctr">
              <a:lnSpc>
                <a:spcPct val="117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3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dân tộc</a:t>
            </a:r>
            <a:endParaRPr/>
          </a:p>
        </p:txBody>
      </p:sp>
      <p:sp>
        <p:nvSpPr>
          <p:cNvPr id="168" name="Google Shape;168;p4"/>
          <p:cNvSpPr txBox="1"/>
          <p:nvPr/>
        </p:nvSpPr>
        <p:spPr>
          <a:xfrm>
            <a:off x="989553" y="7581269"/>
            <a:ext cx="3435416" cy="8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76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Cách mạng Tháng 10 Nga 1917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4953916" y="8117390"/>
            <a:ext cx="3435416" cy="8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76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3/1919</a:t>
            </a:r>
            <a:endParaRPr/>
          </a:p>
          <a:p>
            <a:pPr indent="0" lvl="0" marL="0" marR="0" rtl="0" algn="ctr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76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Quốc tế Cộng sản</a:t>
            </a:r>
            <a:endParaRPr b="1" sz="2376">
              <a:solidFill>
                <a:srgbClr val="FFFE1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5145296" y="1879952"/>
            <a:ext cx="30528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44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1920</a:t>
            </a:r>
            <a:endParaRPr sz="1200"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44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Sơ khảo lần thứ nhất những luận cương về vấn đề dân tộc và vấn đề thuộc địa</a:t>
            </a:r>
            <a:endParaRPr sz="1200"/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730013" y="1851377"/>
            <a:ext cx="3040462" cy="1223786"/>
          </a:xfrm>
          <a:custGeom>
            <a:rect b="b" l="l" r="r" t="t"/>
            <a:pathLst>
              <a:path extrusionOk="0" h="1223786" w="3040462">
                <a:moveTo>
                  <a:pt x="0" y="0"/>
                </a:moveTo>
                <a:lnTo>
                  <a:pt x="3040462" y="0"/>
                </a:lnTo>
                <a:lnTo>
                  <a:pt x="3040462" y="1223786"/>
                </a:lnTo>
                <a:lnTo>
                  <a:pt x="0" y="122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15345712" y="4286258"/>
            <a:ext cx="2433472" cy="2433472"/>
          </a:xfrm>
          <a:custGeom>
            <a:rect b="b" l="l" r="r" t="t"/>
            <a:pathLst>
              <a:path extrusionOk="0" h="2433472" w="2433472">
                <a:moveTo>
                  <a:pt x="0" y="0"/>
                </a:moveTo>
                <a:lnTo>
                  <a:pt x="2433472" y="0"/>
                </a:lnTo>
                <a:lnTo>
                  <a:pt x="2433472" y="2433473"/>
                </a:lnTo>
                <a:lnTo>
                  <a:pt x="0" y="2433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 flipH="1">
            <a:off x="7430475" y="3604611"/>
            <a:ext cx="7744354" cy="3796766"/>
          </a:xfrm>
          <a:custGeom>
            <a:rect b="b" l="l" r="r" t="t"/>
            <a:pathLst>
              <a:path extrusionOk="0" h="3796766" w="7744354">
                <a:moveTo>
                  <a:pt x="7744354" y="0"/>
                </a:moveTo>
                <a:lnTo>
                  <a:pt x="0" y="0"/>
                </a:lnTo>
                <a:lnTo>
                  <a:pt x="0" y="3796766"/>
                </a:lnTo>
                <a:lnTo>
                  <a:pt x="7744354" y="3796766"/>
                </a:lnTo>
                <a:lnTo>
                  <a:pt x="774435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730013" y="3151363"/>
            <a:ext cx="7291865" cy="6106937"/>
          </a:xfrm>
          <a:custGeom>
            <a:rect b="b" l="l" r="r" t="t"/>
            <a:pathLst>
              <a:path extrusionOk="0" h="6106937" w="7291865">
                <a:moveTo>
                  <a:pt x="0" y="0"/>
                </a:moveTo>
                <a:lnTo>
                  <a:pt x="7291865" y="0"/>
                </a:lnTo>
                <a:lnTo>
                  <a:pt x="7291865" y="6106937"/>
                </a:lnTo>
                <a:lnTo>
                  <a:pt x="0" y="6106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3067820" y="4845284"/>
            <a:ext cx="474163" cy="596432"/>
          </a:xfrm>
          <a:custGeom>
            <a:rect b="b" l="l" r="r" t="t"/>
            <a:pathLst>
              <a:path extrusionOk="0" h="596432" w="474163">
                <a:moveTo>
                  <a:pt x="0" y="0"/>
                </a:moveTo>
                <a:lnTo>
                  <a:pt x="474163" y="0"/>
                </a:lnTo>
                <a:lnTo>
                  <a:pt x="474163" y="596432"/>
                </a:lnTo>
                <a:lnTo>
                  <a:pt x="0" y="596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528586" y="713199"/>
            <a:ext cx="15230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000"/>
          </a:p>
        </p:txBody>
      </p:sp>
      <p:sp>
        <p:nvSpPr>
          <p:cNvPr id="183" name="Google Shape;183;p5"/>
          <p:cNvSpPr txBox="1"/>
          <p:nvPr/>
        </p:nvSpPr>
        <p:spPr>
          <a:xfrm>
            <a:off x="7706098" y="1287051"/>
            <a:ext cx="296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28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1432669" y="1857296"/>
            <a:ext cx="16353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Tình hình </a:t>
            </a:r>
            <a:endParaRPr i="1" sz="900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Việt Nam</a:t>
            </a:r>
            <a:endParaRPr i="1" sz="900"/>
          </a:p>
        </p:txBody>
      </p:sp>
      <p:sp>
        <p:nvSpPr>
          <p:cNvPr id="185" name="Google Shape;185;p5"/>
          <p:cNvSpPr txBox="1"/>
          <p:nvPr/>
        </p:nvSpPr>
        <p:spPr>
          <a:xfrm>
            <a:off x="7904530" y="7401377"/>
            <a:ext cx="67962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1/9/1858 Pháp nổ súng tấn công Đà Nẵng</a:t>
            </a:r>
            <a:endParaRPr sz="1000"/>
          </a:p>
        </p:txBody>
      </p:sp>
      <p:sp>
        <p:nvSpPr>
          <p:cNvPr id="186" name="Google Shape;186;p5"/>
          <p:cNvSpPr txBox="1"/>
          <p:nvPr/>
        </p:nvSpPr>
        <p:spPr>
          <a:xfrm>
            <a:off x="4080244" y="2129950"/>
            <a:ext cx="97881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Việt Nam nằm ở vị trí địa chính trị quan trọng của Châu Á</a:t>
            </a:r>
            <a:endParaRPr sz="1000"/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730013" y="1851377"/>
            <a:ext cx="3040462" cy="1223786"/>
          </a:xfrm>
          <a:custGeom>
            <a:rect b="b" l="l" r="r" t="t"/>
            <a:pathLst>
              <a:path extrusionOk="0" h="1223786" w="3040462">
                <a:moveTo>
                  <a:pt x="0" y="0"/>
                </a:moveTo>
                <a:lnTo>
                  <a:pt x="3040462" y="0"/>
                </a:lnTo>
                <a:lnTo>
                  <a:pt x="3040462" y="1223786"/>
                </a:lnTo>
                <a:lnTo>
                  <a:pt x="0" y="122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14623625" y="2113709"/>
            <a:ext cx="2433472" cy="2433472"/>
          </a:xfrm>
          <a:custGeom>
            <a:rect b="b" l="l" r="r" t="t"/>
            <a:pathLst>
              <a:path extrusionOk="0" h="2433472" w="2433472">
                <a:moveTo>
                  <a:pt x="0" y="0"/>
                </a:moveTo>
                <a:lnTo>
                  <a:pt x="2433472" y="0"/>
                </a:lnTo>
                <a:lnTo>
                  <a:pt x="2433472" y="2433473"/>
                </a:lnTo>
                <a:lnTo>
                  <a:pt x="0" y="2433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5021823" y="5267498"/>
            <a:ext cx="8780135" cy="1119467"/>
          </a:xfrm>
          <a:custGeom>
            <a:rect b="b" l="l" r="r" t="t"/>
            <a:pathLst>
              <a:path extrusionOk="0" h="1119467" w="8780135">
                <a:moveTo>
                  <a:pt x="0" y="0"/>
                </a:moveTo>
                <a:lnTo>
                  <a:pt x="8780134" y="0"/>
                </a:lnTo>
                <a:lnTo>
                  <a:pt x="8780134" y="1119467"/>
                </a:lnTo>
                <a:lnTo>
                  <a:pt x="0" y="1119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14419865" y="6958400"/>
            <a:ext cx="2840993" cy="2215974"/>
          </a:xfrm>
          <a:custGeom>
            <a:rect b="b" l="l" r="r" t="t"/>
            <a:pathLst>
              <a:path extrusionOk="0" h="2215974" w="2840993">
                <a:moveTo>
                  <a:pt x="0" y="0"/>
                </a:moveTo>
                <a:lnTo>
                  <a:pt x="2840992" y="0"/>
                </a:lnTo>
                <a:lnTo>
                  <a:pt x="2840992" y="2215974"/>
                </a:lnTo>
                <a:lnTo>
                  <a:pt x="0" y="22159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1528586" y="713199"/>
            <a:ext cx="152307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100"/>
          </a:p>
        </p:txBody>
      </p:sp>
      <p:sp>
        <p:nvSpPr>
          <p:cNvPr id="198" name="Google Shape;198;p6"/>
          <p:cNvSpPr txBox="1"/>
          <p:nvPr/>
        </p:nvSpPr>
        <p:spPr>
          <a:xfrm>
            <a:off x="7706098" y="1287051"/>
            <a:ext cx="3040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29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1432669" y="1857296"/>
            <a:ext cx="16353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Tình hình </a:t>
            </a:r>
            <a:endParaRPr sz="700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Việt Nam</a:t>
            </a:r>
            <a:endParaRPr sz="700"/>
          </a:p>
        </p:txBody>
      </p:sp>
      <p:sp>
        <p:nvSpPr>
          <p:cNvPr id="200" name="Google Shape;200;p6"/>
          <p:cNvSpPr txBox="1"/>
          <p:nvPr/>
        </p:nvSpPr>
        <p:spPr>
          <a:xfrm>
            <a:off x="1114413" y="8365524"/>
            <a:ext cx="3310934" cy="892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Nhà Nguyễn</a:t>
            </a:r>
            <a:endParaRPr/>
          </a:p>
          <a:p>
            <a:pPr indent="0" lvl="0" marL="0" marR="0" rtl="0" algn="ctr">
              <a:lnSpc>
                <a:spcPct val="13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Vua Tự Đức</a:t>
            </a:r>
            <a:endParaRPr/>
          </a:p>
        </p:txBody>
      </p:sp>
      <p:sp>
        <p:nvSpPr>
          <p:cNvPr id="201" name="Google Shape;201;p6"/>
          <p:cNvSpPr txBox="1"/>
          <p:nvPr/>
        </p:nvSpPr>
        <p:spPr>
          <a:xfrm>
            <a:off x="4511060" y="5389082"/>
            <a:ext cx="3310934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1862</a:t>
            </a:r>
            <a:endParaRPr/>
          </a:p>
        </p:txBody>
      </p:sp>
      <p:sp>
        <p:nvSpPr>
          <p:cNvPr id="202" name="Google Shape;202;p6"/>
          <p:cNvSpPr txBox="1"/>
          <p:nvPr/>
        </p:nvSpPr>
        <p:spPr>
          <a:xfrm>
            <a:off x="6733865" y="5389082"/>
            <a:ext cx="3310934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1874</a:t>
            </a:r>
            <a:endParaRPr/>
          </a:p>
        </p:txBody>
      </p:sp>
      <p:sp>
        <p:nvSpPr>
          <p:cNvPr id="203" name="Google Shape;203;p6"/>
          <p:cNvSpPr txBox="1"/>
          <p:nvPr/>
        </p:nvSpPr>
        <p:spPr>
          <a:xfrm>
            <a:off x="8845066" y="5389082"/>
            <a:ext cx="3310934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1883</a:t>
            </a:r>
            <a:endParaRPr/>
          </a:p>
        </p:txBody>
      </p:sp>
      <p:sp>
        <p:nvSpPr>
          <p:cNvPr id="204" name="Google Shape;204;p6"/>
          <p:cNvSpPr txBox="1"/>
          <p:nvPr/>
        </p:nvSpPr>
        <p:spPr>
          <a:xfrm>
            <a:off x="11024615" y="5522451"/>
            <a:ext cx="3310934" cy="533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6/6/1884</a:t>
            </a: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425347" y="6386965"/>
            <a:ext cx="3310934" cy="1066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2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Hiệp ước </a:t>
            </a:r>
            <a:endParaRPr/>
          </a:p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2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Nhâm Tuất</a:t>
            </a:r>
            <a:endParaRPr/>
          </a:p>
        </p:txBody>
      </p:sp>
      <p:sp>
        <p:nvSpPr>
          <p:cNvPr id="206" name="Google Shape;206;p6"/>
          <p:cNvSpPr txBox="1"/>
          <p:nvPr/>
        </p:nvSpPr>
        <p:spPr>
          <a:xfrm>
            <a:off x="6587734" y="4076830"/>
            <a:ext cx="3310934" cy="1066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2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Hiệp ước </a:t>
            </a:r>
            <a:endParaRPr/>
          </a:p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2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 Giáp Tuất</a:t>
            </a:r>
            <a:endParaRPr/>
          </a:p>
        </p:txBody>
      </p:sp>
      <p:sp>
        <p:nvSpPr>
          <p:cNvPr id="207" name="Google Shape;207;p6"/>
          <p:cNvSpPr txBox="1"/>
          <p:nvPr/>
        </p:nvSpPr>
        <p:spPr>
          <a:xfrm>
            <a:off x="8845066" y="6386965"/>
            <a:ext cx="3310934" cy="1066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2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Hiệp ước </a:t>
            </a:r>
            <a:endParaRPr/>
          </a:p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2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Harman</a:t>
            </a:r>
            <a:endParaRPr/>
          </a:p>
        </p:txBody>
      </p:sp>
      <p:sp>
        <p:nvSpPr>
          <p:cNvPr id="208" name="Google Shape;208;p6"/>
          <p:cNvSpPr txBox="1"/>
          <p:nvPr/>
        </p:nvSpPr>
        <p:spPr>
          <a:xfrm>
            <a:off x="11024615" y="4076830"/>
            <a:ext cx="3310934" cy="1066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2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Hiệp ước </a:t>
            </a:r>
            <a:endParaRPr/>
          </a:p>
          <a:p>
            <a:pPr indent="0" lvl="0" marL="0" marR="0" rtl="0" algn="ctr">
              <a:lnSpc>
                <a:spcPct val="13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2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Patenotre</a:t>
            </a:r>
            <a:endParaRPr/>
          </a:p>
        </p:txBody>
      </p:sp>
      <p:sp>
        <p:nvSpPr>
          <p:cNvPr id="209" name="Google Shape;209;p6"/>
          <p:cNvSpPr txBox="1"/>
          <p:nvPr/>
        </p:nvSpPr>
        <p:spPr>
          <a:xfrm>
            <a:off x="13801957" y="4919006"/>
            <a:ext cx="40767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8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Nam trở thành </a:t>
            </a:r>
            <a:endParaRPr i="1" sz="1100"/>
          </a:p>
          <a:p>
            <a:pPr indent="0" lvl="0" marL="0" marR="0" rtl="0" algn="ctr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8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“một xứ thuộc địa, dân ta là vong quốc nô, Tổ quốc ta bị giày xéo dưới gót sắt của kẻ thù hung ác”</a:t>
            </a:r>
            <a:endParaRPr i="1" sz="1100"/>
          </a:p>
        </p:txBody>
      </p:sp>
      <p:sp>
        <p:nvSpPr>
          <p:cNvPr id="210" name="Google Shape;210;p6"/>
          <p:cNvSpPr/>
          <p:nvPr/>
        </p:nvSpPr>
        <p:spPr>
          <a:xfrm>
            <a:off x="1114413" y="3191421"/>
            <a:ext cx="3527531" cy="5124519"/>
          </a:xfrm>
          <a:custGeom>
            <a:rect b="b" l="l" r="r" t="t"/>
            <a:pathLst>
              <a:path extrusionOk="0" h="5124519" w="3527531">
                <a:moveTo>
                  <a:pt x="0" y="0"/>
                </a:moveTo>
                <a:lnTo>
                  <a:pt x="3527530" y="0"/>
                </a:lnTo>
                <a:lnTo>
                  <a:pt x="3527530" y="5124520"/>
                </a:lnTo>
                <a:lnTo>
                  <a:pt x="0" y="5124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08553" r="-826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730013" y="1851377"/>
            <a:ext cx="3040462" cy="1223786"/>
          </a:xfrm>
          <a:custGeom>
            <a:rect b="b" l="l" r="r" t="t"/>
            <a:pathLst>
              <a:path extrusionOk="0" h="1223786" w="3040462">
                <a:moveTo>
                  <a:pt x="0" y="0"/>
                </a:moveTo>
                <a:lnTo>
                  <a:pt x="3040462" y="0"/>
                </a:lnTo>
                <a:lnTo>
                  <a:pt x="3040462" y="1223786"/>
                </a:lnTo>
                <a:lnTo>
                  <a:pt x="0" y="122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7876354" y="1959112"/>
            <a:ext cx="2533173" cy="2533173"/>
          </a:xfrm>
          <a:custGeom>
            <a:rect b="b" l="l" r="r" t="t"/>
            <a:pathLst>
              <a:path extrusionOk="0" h="2533173" w="2533173">
                <a:moveTo>
                  <a:pt x="0" y="0"/>
                </a:moveTo>
                <a:lnTo>
                  <a:pt x="2533173" y="0"/>
                </a:lnTo>
                <a:lnTo>
                  <a:pt x="2533173" y="2533173"/>
                </a:lnTo>
                <a:lnTo>
                  <a:pt x="0" y="25331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7552299" y="4600019"/>
            <a:ext cx="3181282" cy="3109703"/>
          </a:xfrm>
          <a:custGeom>
            <a:rect b="b" l="l" r="r" t="t"/>
            <a:pathLst>
              <a:path extrusionOk="0" h="3109703" w="3181282">
                <a:moveTo>
                  <a:pt x="0" y="0"/>
                </a:moveTo>
                <a:lnTo>
                  <a:pt x="3181283" y="0"/>
                </a:lnTo>
                <a:lnTo>
                  <a:pt x="3181283" y="3109704"/>
                </a:lnTo>
                <a:lnTo>
                  <a:pt x="0" y="3109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/>
          <p:nvPr/>
        </p:nvSpPr>
        <p:spPr>
          <a:xfrm flipH="1">
            <a:off x="5040771" y="5130209"/>
            <a:ext cx="2511528" cy="759737"/>
          </a:xfrm>
          <a:custGeom>
            <a:rect b="b" l="l" r="r" t="t"/>
            <a:pathLst>
              <a:path extrusionOk="0" h="759737" w="2511528">
                <a:moveTo>
                  <a:pt x="2511528" y="0"/>
                </a:moveTo>
                <a:lnTo>
                  <a:pt x="0" y="0"/>
                </a:lnTo>
                <a:lnTo>
                  <a:pt x="0" y="759738"/>
                </a:lnTo>
                <a:lnTo>
                  <a:pt x="2511528" y="759738"/>
                </a:lnTo>
                <a:lnTo>
                  <a:pt x="251152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7320742" y="5346077"/>
            <a:ext cx="36444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Chính sách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cai trị của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thực dân Pháp</a:t>
            </a:r>
            <a:endParaRPr i="1"/>
          </a:p>
        </p:txBody>
      </p:sp>
      <p:sp>
        <p:nvSpPr>
          <p:cNvPr id="222" name="Google Shape;222;p7"/>
          <p:cNvSpPr/>
          <p:nvPr/>
        </p:nvSpPr>
        <p:spPr>
          <a:xfrm flipH="1">
            <a:off x="5040771" y="6598948"/>
            <a:ext cx="2511528" cy="759737"/>
          </a:xfrm>
          <a:custGeom>
            <a:rect b="b" l="l" r="r" t="t"/>
            <a:pathLst>
              <a:path extrusionOk="0" h="759737" w="2511528">
                <a:moveTo>
                  <a:pt x="2511528" y="0"/>
                </a:moveTo>
                <a:lnTo>
                  <a:pt x="0" y="0"/>
                </a:lnTo>
                <a:lnTo>
                  <a:pt x="0" y="759737"/>
                </a:lnTo>
                <a:lnTo>
                  <a:pt x="2511528" y="759737"/>
                </a:lnTo>
                <a:lnTo>
                  <a:pt x="251152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 txBox="1"/>
          <p:nvPr/>
        </p:nvSpPr>
        <p:spPr>
          <a:xfrm>
            <a:off x="4743875" y="4868883"/>
            <a:ext cx="3644397" cy="5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trị</a:t>
            </a:r>
            <a:endParaRPr/>
          </a:p>
        </p:txBody>
      </p:sp>
      <p:grpSp>
        <p:nvGrpSpPr>
          <p:cNvPr id="224" name="Google Shape;224;p7"/>
          <p:cNvGrpSpPr/>
          <p:nvPr/>
        </p:nvGrpSpPr>
        <p:grpSpPr>
          <a:xfrm>
            <a:off x="940442" y="4309180"/>
            <a:ext cx="4252726" cy="1476084"/>
            <a:chOff x="0" y="0"/>
            <a:chExt cx="5670300" cy="1968111"/>
          </a:xfrm>
        </p:grpSpPr>
        <p:sp>
          <p:nvSpPr>
            <p:cNvPr id="225" name="Google Shape;225;p7"/>
            <p:cNvSpPr/>
            <p:nvPr/>
          </p:nvSpPr>
          <p:spPr>
            <a:xfrm>
              <a:off x="270777" y="0"/>
              <a:ext cx="5128629" cy="1968111"/>
            </a:xfrm>
            <a:custGeom>
              <a:rect b="b" l="l" r="r" t="t"/>
              <a:pathLst>
                <a:path extrusionOk="0" h="1968111" w="5128629">
                  <a:moveTo>
                    <a:pt x="0" y="0"/>
                  </a:moveTo>
                  <a:lnTo>
                    <a:pt x="5128629" y="0"/>
                  </a:lnTo>
                  <a:lnTo>
                    <a:pt x="5128629" y="1968111"/>
                  </a:lnTo>
                  <a:lnTo>
                    <a:pt x="0" y="19681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7"/>
            <p:cNvSpPr txBox="1"/>
            <p:nvPr/>
          </p:nvSpPr>
          <p:spPr>
            <a:xfrm>
              <a:off x="0" y="380710"/>
              <a:ext cx="5670300" cy="11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25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Lập chính quyền thuộc địa</a:t>
              </a:r>
              <a:endParaRPr sz="900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25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“Chia để trị”</a:t>
              </a:r>
              <a:endParaRPr sz="900"/>
            </a:p>
          </p:txBody>
        </p:sp>
      </p:grpSp>
      <p:sp>
        <p:nvSpPr>
          <p:cNvPr id="227" name="Google Shape;227;p7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228" name="Google Shape;228;p7"/>
          <p:cNvSpPr txBox="1"/>
          <p:nvPr/>
        </p:nvSpPr>
        <p:spPr>
          <a:xfrm>
            <a:off x="7706099" y="1287051"/>
            <a:ext cx="3040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30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1432669" y="1857296"/>
            <a:ext cx="16353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Tình hình </a:t>
            </a:r>
            <a:endParaRPr sz="900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Việt Nam</a:t>
            </a:r>
            <a:endParaRPr sz="900"/>
          </a:p>
        </p:txBody>
      </p:sp>
      <p:sp>
        <p:nvSpPr>
          <p:cNvPr id="230" name="Google Shape;230;p7"/>
          <p:cNvSpPr txBox="1"/>
          <p:nvPr/>
        </p:nvSpPr>
        <p:spPr>
          <a:xfrm>
            <a:off x="4743875" y="6912141"/>
            <a:ext cx="3644397" cy="5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Khai thác</a:t>
            </a:r>
            <a:endParaRPr/>
          </a:p>
        </p:txBody>
      </p:sp>
      <p:grpSp>
        <p:nvGrpSpPr>
          <p:cNvPr id="231" name="Google Shape;231;p7"/>
          <p:cNvGrpSpPr/>
          <p:nvPr/>
        </p:nvGrpSpPr>
        <p:grpSpPr>
          <a:xfrm>
            <a:off x="788134" y="6775772"/>
            <a:ext cx="4252637" cy="1631949"/>
            <a:chOff x="0" y="0"/>
            <a:chExt cx="5670182" cy="2175932"/>
          </a:xfrm>
        </p:grpSpPr>
        <p:sp>
          <p:nvSpPr>
            <p:cNvPr id="232" name="Google Shape;232;p7"/>
            <p:cNvSpPr/>
            <p:nvPr/>
          </p:nvSpPr>
          <p:spPr>
            <a:xfrm>
              <a:off x="0" y="0"/>
              <a:ext cx="5670182" cy="2175932"/>
            </a:xfrm>
            <a:custGeom>
              <a:rect b="b" l="l" r="r" t="t"/>
              <a:pathLst>
                <a:path extrusionOk="0" h="2175932" w="5670182">
                  <a:moveTo>
                    <a:pt x="0" y="0"/>
                  </a:moveTo>
                  <a:lnTo>
                    <a:pt x="5670182" y="0"/>
                  </a:lnTo>
                  <a:lnTo>
                    <a:pt x="5670182" y="2175932"/>
                  </a:lnTo>
                  <a:lnTo>
                    <a:pt x="0" y="21759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7"/>
            <p:cNvSpPr txBox="1"/>
            <p:nvPr/>
          </p:nvSpPr>
          <p:spPr>
            <a:xfrm>
              <a:off x="592717" y="24316"/>
              <a:ext cx="4484700" cy="19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7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1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Lần 1: 1897 - 1914</a:t>
              </a:r>
              <a:endParaRPr sz="900"/>
            </a:p>
            <a:p>
              <a:pPr indent="0" lvl="0" marL="0" marR="0" rtl="0" algn="ctr">
                <a:lnSpc>
                  <a:spcPct val="13997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1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Lần 2: 1919 - 1929</a:t>
              </a:r>
              <a:endParaRPr sz="900"/>
            </a:p>
            <a:p>
              <a:pPr indent="0" lvl="0" marL="0" marR="0" rtl="0" algn="ctr">
                <a:lnSpc>
                  <a:spcPct val="13997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1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Bóc lột tài nguyên, lao động </a:t>
              </a:r>
              <a:endParaRPr sz="900"/>
            </a:p>
            <a:p>
              <a:pPr indent="0" lvl="0" marL="0" marR="0" rtl="0" algn="ctr">
                <a:lnSpc>
                  <a:spcPct val="13997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14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Thuế khóa nặng nề</a:t>
              </a:r>
              <a:endParaRPr sz="900"/>
            </a:p>
          </p:txBody>
        </p:sp>
      </p:grpSp>
      <p:sp>
        <p:nvSpPr>
          <p:cNvPr id="234" name="Google Shape;234;p7"/>
          <p:cNvSpPr/>
          <p:nvPr/>
        </p:nvSpPr>
        <p:spPr>
          <a:xfrm>
            <a:off x="10580842" y="5785263"/>
            <a:ext cx="2511528" cy="759737"/>
          </a:xfrm>
          <a:custGeom>
            <a:rect b="b" l="l" r="r" t="t"/>
            <a:pathLst>
              <a:path extrusionOk="0" h="759737" w="2511528">
                <a:moveTo>
                  <a:pt x="0" y="0"/>
                </a:moveTo>
                <a:lnTo>
                  <a:pt x="2511528" y="0"/>
                </a:lnTo>
                <a:lnTo>
                  <a:pt x="2511528" y="759737"/>
                </a:lnTo>
                <a:lnTo>
                  <a:pt x="0" y="759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 txBox="1"/>
          <p:nvPr/>
        </p:nvSpPr>
        <p:spPr>
          <a:xfrm>
            <a:off x="9897609" y="5497157"/>
            <a:ext cx="3644397" cy="5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Văn hóa</a:t>
            </a:r>
            <a:endParaRPr/>
          </a:p>
        </p:txBody>
      </p:sp>
      <p:sp>
        <p:nvSpPr>
          <p:cNvPr id="236" name="Google Shape;236;p7"/>
          <p:cNvSpPr txBox="1"/>
          <p:nvPr/>
        </p:nvSpPr>
        <p:spPr>
          <a:xfrm>
            <a:off x="9897609" y="6219528"/>
            <a:ext cx="3644397" cy="5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xã hội</a:t>
            </a:r>
            <a:endParaRPr/>
          </a:p>
        </p:txBody>
      </p:sp>
      <p:sp>
        <p:nvSpPr>
          <p:cNvPr id="237" name="Google Shape;237;p7"/>
          <p:cNvSpPr/>
          <p:nvPr/>
        </p:nvSpPr>
        <p:spPr>
          <a:xfrm>
            <a:off x="13247229" y="5331147"/>
            <a:ext cx="4252637" cy="1631949"/>
          </a:xfrm>
          <a:custGeom>
            <a:rect b="b" l="l" r="r" t="t"/>
            <a:pathLst>
              <a:path extrusionOk="0" h="1631949" w="4252637">
                <a:moveTo>
                  <a:pt x="0" y="0"/>
                </a:moveTo>
                <a:lnTo>
                  <a:pt x="4252637" y="0"/>
                </a:lnTo>
                <a:lnTo>
                  <a:pt x="4252637" y="1631949"/>
                </a:lnTo>
                <a:lnTo>
                  <a:pt x="0" y="1631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 txBox="1"/>
          <p:nvPr/>
        </p:nvSpPr>
        <p:spPr>
          <a:xfrm>
            <a:off x="13509751" y="5327926"/>
            <a:ext cx="38082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sách “ngu dân”</a:t>
            </a:r>
            <a:endParaRPr sz="900"/>
          </a:p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Lập nhà tù nhiều hơn trường học</a:t>
            </a:r>
            <a:endParaRPr sz="900"/>
          </a:p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Rượu cồn &amp; thuốc phiện</a:t>
            </a:r>
            <a:endParaRPr sz="900"/>
          </a:p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“Khai hóa văn minh Đại Pháp”</a:t>
            </a:r>
            <a:endParaRPr sz="900"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730013" y="1851377"/>
            <a:ext cx="3040462" cy="1223786"/>
          </a:xfrm>
          <a:custGeom>
            <a:rect b="b" l="l" r="r" t="t"/>
            <a:pathLst>
              <a:path extrusionOk="0" h="1223786" w="3040462">
                <a:moveTo>
                  <a:pt x="0" y="0"/>
                </a:moveTo>
                <a:lnTo>
                  <a:pt x="3040462" y="0"/>
                </a:lnTo>
                <a:lnTo>
                  <a:pt x="3040462" y="1223786"/>
                </a:lnTo>
                <a:lnTo>
                  <a:pt x="0" y="122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7324030" y="4059221"/>
            <a:ext cx="3181282" cy="3109703"/>
          </a:xfrm>
          <a:custGeom>
            <a:rect b="b" l="l" r="r" t="t"/>
            <a:pathLst>
              <a:path extrusionOk="0" h="3109703" w="3181282">
                <a:moveTo>
                  <a:pt x="0" y="0"/>
                </a:moveTo>
                <a:lnTo>
                  <a:pt x="3181282" y="0"/>
                </a:lnTo>
                <a:lnTo>
                  <a:pt x="3181282" y="3109703"/>
                </a:lnTo>
                <a:lnTo>
                  <a:pt x="0" y="3109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4182201" y="3717426"/>
            <a:ext cx="3097918" cy="1122995"/>
          </a:xfrm>
          <a:custGeom>
            <a:rect b="b" l="l" r="r" t="t"/>
            <a:pathLst>
              <a:path extrusionOk="0" h="1122995" w="3097918">
                <a:moveTo>
                  <a:pt x="0" y="0"/>
                </a:moveTo>
                <a:lnTo>
                  <a:pt x="3097919" y="0"/>
                </a:lnTo>
                <a:lnTo>
                  <a:pt x="3097919" y="1122995"/>
                </a:lnTo>
                <a:lnTo>
                  <a:pt x="0" y="1122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7092473" y="4805279"/>
            <a:ext cx="36444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Chính sách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cai trị của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thực dân Pháp</a:t>
            </a:r>
            <a:endParaRPr i="1"/>
          </a:p>
        </p:txBody>
      </p:sp>
      <p:sp>
        <p:nvSpPr>
          <p:cNvPr id="249" name="Google Shape;249;p8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250" name="Google Shape;250;p8"/>
          <p:cNvSpPr txBox="1"/>
          <p:nvPr/>
        </p:nvSpPr>
        <p:spPr>
          <a:xfrm>
            <a:off x="7706098" y="1287051"/>
            <a:ext cx="303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30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1432669" y="1857296"/>
            <a:ext cx="16353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Tình hình </a:t>
            </a:r>
            <a:endParaRPr i="1" sz="1200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Việt Nam</a:t>
            </a:r>
            <a:endParaRPr i="1" sz="1200"/>
          </a:p>
        </p:txBody>
      </p:sp>
      <p:sp>
        <p:nvSpPr>
          <p:cNvPr id="252" name="Google Shape;252;p8"/>
          <p:cNvSpPr/>
          <p:nvPr/>
        </p:nvSpPr>
        <p:spPr>
          <a:xfrm>
            <a:off x="4182201" y="6424067"/>
            <a:ext cx="3097918" cy="1122995"/>
          </a:xfrm>
          <a:custGeom>
            <a:rect b="b" l="l" r="r" t="t"/>
            <a:pathLst>
              <a:path extrusionOk="0" h="1122995" w="3097918">
                <a:moveTo>
                  <a:pt x="0" y="0"/>
                </a:moveTo>
                <a:lnTo>
                  <a:pt x="3097919" y="0"/>
                </a:lnTo>
                <a:lnTo>
                  <a:pt x="3097919" y="1122995"/>
                </a:lnTo>
                <a:lnTo>
                  <a:pt x="0" y="1122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3908962" y="3917445"/>
            <a:ext cx="36444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Giai cấp địa chủ</a:t>
            </a:r>
            <a:endParaRPr i="1"/>
          </a:p>
          <a:p>
            <a:pPr indent="0" lvl="0" marL="0" marR="0" rtl="0" algn="ctr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bị phân hóa</a:t>
            </a:r>
            <a:endParaRPr i="1"/>
          </a:p>
        </p:txBody>
      </p:sp>
      <p:sp>
        <p:nvSpPr>
          <p:cNvPr id="254" name="Google Shape;254;p8"/>
          <p:cNvSpPr txBox="1"/>
          <p:nvPr/>
        </p:nvSpPr>
        <p:spPr>
          <a:xfrm>
            <a:off x="3908962" y="6745915"/>
            <a:ext cx="3644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Giai cấp nông dân</a:t>
            </a:r>
            <a:endParaRPr i="1"/>
          </a:p>
        </p:txBody>
      </p:sp>
      <p:sp>
        <p:nvSpPr>
          <p:cNvPr id="255" name="Google Shape;255;p8"/>
          <p:cNvSpPr txBox="1"/>
          <p:nvPr/>
        </p:nvSpPr>
        <p:spPr>
          <a:xfrm>
            <a:off x="2559475" y="3084688"/>
            <a:ext cx="3644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EBA9"/>
                </a:solidFill>
                <a:latin typeface="Vollkorn"/>
                <a:ea typeface="Vollkorn"/>
                <a:cs typeface="Vollkorn"/>
                <a:sym typeface="Vollkorn"/>
              </a:rPr>
              <a:t>Câu kết với Pháp</a:t>
            </a:r>
            <a:endParaRPr i="1"/>
          </a:p>
        </p:txBody>
      </p:sp>
      <p:sp>
        <p:nvSpPr>
          <p:cNvPr id="256" name="Google Shape;256;p8"/>
          <p:cNvSpPr txBox="1"/>
          <p:nvPr/>
        </p:nvSpPr>
        <p:spPr>
          <a:xfrm>
            <a:off x="566532" y="3741825"/>
            <a:ext cx="3644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EBA9"/>
                </a:solidFill>
                <a:latin typeface="Vollkorn"/>
                <a:ea typeface="Vollkorn"/>
                <a:cs typeface="Vollkorn"/>
                <a:sym typeface="Vollkorn"/>
              </a:rPr>
              <a:t>Nêu cao tinh thần dân tộc</a:t>
            </a:r>
            <a:endParaRPr i="1"/>
          </a:p>
        </p:txBody>
      </p:sp>
      <p:sp>
        <p:nvSpPr>
          <p:cNvPr id="257" name="Google Shape;257;p8"/>
          <p:cNvSpPr txBox="1"/>
          <p:nvPr/>
        </p:nvSpPr>
        <p:spPr>
          <a:xfrm>
            <a:off x="537804" y="4332085"/>
            <a:ext cx="3644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25">
                <a:solidFill>
                  <a:srgbClr val="FFEBA9"/>
                </a:solidFill>
                <a:latin typeface="Vollkorn"/>
                <a:ea typeface="Vollkorn"/>
                <a:cs typeface="Vollkorn"/>
                <a:sym typeface="Vollkorn"/>
              </a:rPr>
              <a:t>Lãnh đạo phong trào nông dân</a:t>
            </a:r>
            <a:endParaRPr i="1"/>
          </a:p>
        </p:txBody>
      </p:sp>
      <p:sp>
        <p:nvSpPr>
          <p:cNvPr id="258" name="Google Shape;258;p8"/>
          <p:cNvSpPr txBox="1"/>
          <p:nvPr/>
        </p:nvSpPr>
        <p:spPr>
          <a:xfrm>
            <a:off x="1571155" y="4897571"/>
            <a:ext cx="3931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EBA9"/>
                </a:solidFill>
                <a:latin typeface="Vollkorn"/>
                <a:ea typeface="Vollkorn"/>
                <a:cs typeface="Vollkorn"/>
                <a:sym typeface="Vollkorn"/>
              </a:rPr>
              <a:t>Kinh doanh theo lối tư bản</a:t>
            </a:r>
            <a:endParaRPr i="1"/>
          </a:p>
        </p:txBody>
      </p:sp>
      <p:sp>
        <p:nvSpPr>
          <p:cNvPr id="259" name="Google Shape;259;p8"/>
          <p:cNvSpPr txBox="1"/>
          <p:nvPr/>
        </p:nvSpPr>
        <p:spPr>
          <a:xfrm>
            <a:off x="1245621" y="6090795"/>
            <a:ext cx="3644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EFEFE"/>
                </a:solidFill>
                <a:latin typeface="Vollkorn"/>
                <a:ea typeface="Vollkorn"/>
                <a:cs typeface="Vollkorn"/>
                <a:sym typeface="Vollkorn"/>
              </a:rPr>
              <a:t>Hơn 90% dân số</a:t>
            </a:r>
            <a:endParaRPr i="1"/>
          </a:p>
        </p:txBody>
      </p:sp>
      <p:sp>
        <p:nvSpPr>
          <p:cNvPr id="260" name="Google Shape;260;p8"/>
          <p:cNvSpPr txBox="1"/>
          <p:nvPr/>
        </p:nvSpPr>
        <p:spPr>
          <a:xfrm>
            <a:off x="598790" y="6666893"/>
            <a:ext cx="3644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EFEFE"/>
                </a:solidFill>
                <a:latin typeface="Vollkorn"/>
                <a:ea typeface="Vollkorn"/>
                <a:cs typeface="Vollkorn"/>
                <a:sym typeface="Vollkorn"/>
              </a:rPr>
              <a:t>Chịu hai tầng bóc lột</a:t>
            </a:r>
            <a:endParaRPr i="1"/>
          </a:p>
        </p:txBody>
      </p:sp>
      <p:sp>
        <p:nvSpPr>
          <p:cNvPr id="261" name="Google Shape;261;p8"/>
          <p:cNvSpPr txBox="1"/>
          <p:nvPr/>
        </p:nvSpPr>
        <p:spPr>
          <a:xfrm>
            <a:off x="971550" y="7260368"/>
            <a:ext cx="3644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EFEFE"/>
                </a:solidFill>
                <a:latin typeface="Vollkorn"/>
                <a:ea typeface="Vollkorn"/>
                <a:cs typeface="Vollkorn"/>
                <a:sym typeface="Vollkorn"/>
              </a:rPr>
              <a:t>Tinh thần cách mạng</a:t>
            </a:r>
            <a:endParaRPr i="1"/>
          </a:p>
        </p:txBody>
      </p:sp>
      <p:sp>
        <p:nvSpPr>
          <p:cNvPr id="262" name="Google Shape;262;p8"/>
          <p:cNvSpPr/>
          <p:nvPr/>
        </p:nvSpPr>
        <p:spPr>
          <a:xfrm flipH="1">
            <a:off x="10671844" y="6433049"/>
            <a:ext cx="3097918" cy="1122995"/>
          </a:xfrm>
          <a:custGeom>
            <a:rect b="b" l="l" r="r" t="t"/>
            <a:pathLst>
              <a:path extrusionOk="0" h="1122995" w="3097918">
                <a:moveTo>
                  <a:pt x="3097918" y="0"/>
                </a:moveTo>
                <a:lnTo>
                  <a:pt x="0" y="0"/>
                </a:lnTo>
                <a:lnTo>
                  <a:pt x="0" y="1122996"/>
                </a:lnTo>
                <a:lnTo>
                  <a:pt x="3097918" y="1122996"/>
                </a:lnTo>
                <a:lnTo>
                  <a:pt x="309791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 txBox="1"/>
          <p:nvPr/>
        </p:nvSpPr>
        <p:spPr>
          <a:xfrm>
            <a:off x="10399664" y="6785469"/>
            <a:ext cx="3644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Giai cấp công nhân</a:t>
            </a:r>
            <a:endParaRPr i="1"/>
          </a:p>
        </p:txBody>
      </p:sp>
      <p:sp>
        <p:nvSpPr>
          <p:cNvPr id="264" name="Google Shape;264;p8"/>
          <p:cNvSpPr txBox="1"/>
          <p:nvPr/>
        </p:nvSpPr>
        <p:spPr>
          <a:xfrm>
            <a:off x="13302048" y="7508665"/>
            <a:ext cx="4518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Ra đời trong cuộc khai thác thuộc địa</a:t>
            </a:r>
            <a:endParaRPr i="1"/>
          </a:p>
        </p:txBody>
      </p:sp>
      <p:sp>
        <p:nvSpPr>
          <p:cNvPr id="265" name="Google Shape;265;p8"/>
          <p:cNvSpPr txBox="1"/>
          <p:nvPr/>
        </p:nvSpPr>
        <p:spPr>
          <a:xfrm>
            <a:off x="13769762" y="6783718"/>
            <a:ext cx="4518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yếu xuất thân từ nông dân</a:t>
            </a:r>
            <a:endParaRPr i="1"/>
          </a:p>
        </p:txBody>
      </p:sp>
      <p:sp>
        <p:nvSpPr>
          <p:cNvPr id="266" name="Google Shape;266;p8"/>
          <p:cNvSpPr txBox="1"/>
          <p:nvPr/>
        </p:nvSpPr>
        <p:spPr>
          <a:xfrm>
            <a:off x="13395073" y="6069111"/>
            <a:ext cx="4518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Nhanh chóng phát triển </a:t>
            </a:r>
            <a:endParaRPr i="1"/>
          </a:p>
        </p:txBody>
      </p:sp>
      <p:sp>
        <p:nvSpPr>
          <p:cNvPr id="267" name="Google Shape;267;p8"/>
          <p:cNvSpPr/>
          <p:nvPr/>
        </p:nvSpPr>
        <p:spPr>
          <a:xfrm flipH="1">
            <a:off x="10671844" y="3716326"/>
            <a:ext cx="3097918" cy="1122995"/>
          </a:xfrm>
          <a:custGeom>
            <a:rect b="b" l="l" r="r" t="t"/>
            <a:pathLst>
              <a:path extrusionOk="0" h="1122995" w="3097918">
                <a:moveTo>
                  <a:pt x="3097918" y="0"/>
                </a:moveTo>
                <a:lnTo>
                  <a:pt x="0" y="0"/>
                </a:lnTo>
                <a:lnTo>
                  <a:pt x="0" y="1122996"/>
                </a:lnTo>
                <a:lnTo>
                  <a:pt x="3097918" y="1122996"/>
                </a:lnTo>
                <a:lnTo>
                  <a:pt x="309791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/>
          <p:cNvSpPr txBox="1"/>
          <p:nvPr/>
        </p:nvSpPr>
        <p:spPr>
          <a:xfrm>
            <a:off x="10399664" y="4068746"/>
            <a:ext cx="3644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Giai cấp tư sản</a:t>
            </a:r>
            <a:endParaRPr i="1"/>
          </a:p>
        </p:txBody>
      </p:sp>
      <p:sp>
        <p:nvSpPr>
          <p:cNvPr id="269" name="Google Shape;269;p8"/>
          <p:cNvSpPr txBox="1"/>
          <p:nvPr/>
        </p:nvSpPr>
        <p:spPr>
          <a:xfrm>
            <a:off x="13586155" y="3554012"/>
            <a:ext cx="4518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2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Ra đời muộn hơn công nhân</a:t>
            </a:r>
            <a:endParaRPr i="1"/>
          </a:p>
        </p:txBody>
      </p:sp>
      <p:sp>
        <p:nvSpPr>
          <p:cNvPr id="270" name="Google Shape;270;p8"/>
          <p:cNvSpPr txBox="1"/>
          <p:nvPr/>
        </p:nvSpPr>
        <p:spPr>
          <a:xfrm>
            <a:off x="13586155" y="4429752"/>
            <a:ext cx="45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Tư sản mại bản &amp; tư sản dân tộc</a:t>
            </a:r>
            <a:endParaRPr i="1"/>
          </a:p>
        </p:txBody>
      </p:sp>
      <p:sp>
        <p:nvSpPr>
          <p:cNvPr id="271" name="Google Shape;271;p8"/>
          <p:cNvSpPr/>
          <p:nvPr/>
        </p:nvSpPr>
        <p:spPr>
          <a:xfrm flipH="1">
            <a:off x="7324030" y="7958823"/>
            <a:ext cx="3097918" cy="1122995"/>
          </a:xfrm>
          <a:custGeom>
            <a:rect b="b" l="l" r="r" t="t"/>
            <a:pathLst>
              <a:path extrusionOk="0" h="1122995" w="3097918">
                <a:moveTo>
                  <a:pt x="3097918" y="0"/>
                </a:moveTo>
                <a:lnTo>
                  <a:pt x="0" y="0"/>
                </a:lnTo>
                <a:lnTo>
                  <a:pt x="0" y="1122996"/>
                </a:lnTo>
                <a:lnTo>
                  <a:pt x="3097918" y="1122996"/>
                </a:lnTo>
                <a:lnTo>
                  <a:pt x="309791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8"/>
          <p:cNvSpPr txBox="1"/>
          <p:nvPr/>
        </p:nvSpPr>
        <p:spPr>
          <a:xfrm>
            <a:off x="7092473" y="8241845"/>
            <a:ext cx="3644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Tầng lớp tiểu tư sản &amp;</a:t>
            </a:r>
            <a:endParaRPr i="1"/>
          </a:p>
          <a:p>
            <a:pPr indent="0" lvl="0" marL="0" marR="0" rtl="0" algn="ctr">
              <a:lnSpc>
                <a:spcPct val="11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sĩ phu phong kiến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730013" y="1851377"/>
            <a:ext cx="3040462" cy="1223786"/>
          </a:xfrm>
          <a:custGeom>
            <a:rect b="b" l="l" r="r" t="t"/>
            <a:pathLst>
              <a:path extrusionOk="0" h="1223786" w="3040462">
                <a:moveTo>
                  <a:pt x="0" y="0"/>
                </a:moveTo>
                <a:lnTo>
                  <a:pt x="3040462" y="0"/>
                </a:lnTo>
                <a:lnTo>
                  <a:pt x="3040462" y="1223786"/>
                </a:lnTo>
                <a:lnTo>
                  <a:pt x="0" y="122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11217631" y="4416762"/>
            <a:ext cx="3181282" cy="3109703"/>
          </a:xfrm>
          <a:custGeom>
            <a:rect b="b" l="l" r="r" t="t"/>
            <a:pathLst>
              <a:path extrusionOk="0" h="3109703" w="3181282">
                <a:moveTo>
                  <a:pt x="0" y="0"/>
                </a:moveTo>
                <a:lnTo>
                  <a:pt x="3181282" y="0"/>
                </a:lnTo>
                <a:lnTo>
                  <a:pt x="3181282" y="3109703"/>
                </a:lnTo>
                <a:lnTo>
                  <a:pt x="0" y="3109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3720676" y="7100902"/>
            <a:ext cx="3097918" cy="1122995"/>
          </a:xfrm>
          <a:custGeom>
            <a:rect b="b" l="l" r="r" t="t"/>
            <a:pathLst>
              <a:path extrusionOk="0" h="1122995" w="3097918">
                <a:moveTo>
                  <a:pt x="0" y="0"/>
                </a:moveTo>
                <a:lnTo>
                  <a:pt x="3097918" y="0"/>
                </a:lnTo>
                <a:lnTo>
                  <a:pt x="3097918" y="1122996"/>
                </a:lnTo>
                <a:lnTo>
                  <a:pt x="0" y="1122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p9"/>
          <p:cNvGrpSpPr/>
          <p:nvPr/>
        </p:nvGrpSpPr>
        <p:grpSpPr>
          <a:xfrm>
            <a:off x="3447437" y="4416762"/>
            <a:ext cx="3644325" cy="1122995"/>
            <a:chOff x="0" y="0"/>
            <a:chExt cx="4859100" cy="1497327"/>
          </a:xfrm>
        </p:grpSpPr>
        <p:sp>
          <p:nvSpPr>
            <p:cNvPr id="283" name="Google Shape;283;p9"/>
            <p:cNvSpPr/>
            <p:nvPr/>
          </p:nvSpPr>
          <p:spPr>
            <a:xfrm>
              <a:off x="364319" y="0"/>
              <a:ext cx="4130558" cy="1497327"/>
            </a:xfrm>
            <a:custGeom>
              <a:rect b="b" l="l" r="r" t="t"/>
              <a:pathLst>
                <a:path extrusionOk="0" h="1497327" w="4130558">
                  <a:moveTo>
                    <a:pt x="0" y="0"/>
                  </a:moveTo>
                  <a:lnTo>
                    <a:pt x="4130558" y="0"/>
                  </a:lnTo>
                  <a:lnTo>
                    <a:pt x="4130558" y="1497327"/>
                  </a:lnTo>
                  <a:lnTo>
                    <a:pt x="0" y="14973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 txBox="1"/>
            <p:nvPr/>
          </p:nvSpPr>
          <p:spPr>
            <a:xfrm>
              <a:off x="0" y="451356"/>
              <a:ext cx="48591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25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Giai cấp nông dân</a:t>
              </a:r>
              <a:endParaRPr i="1"/>
            </a:p>
          </p:txBody>
        </p:sp>
      </p:grpSp>
      <p:sp>
        <p:nvSpPr>
          <p:cNvPr id="285" name="Google Shape;285;p9"/>
          <p:cNvSpPr/>
          <p:nvPr/>
        </p:nvSpPr>
        <p:spPr>
          <a:xfrm>
            <a:off x="3720255" y="3075163"/>
            <a:ext cx="3097918" cy="1122995"/>
          </a:xfrm>
          <a:custGeom>
            <a:rect b="b" l="l" r="r" t="t"/>
            <a:pathLst>
              <a:path extrusionOk="0" h="1122995" w="3097918">
                <a:moveTo>
                  <a:pt x="0" y="0"/>
                </a:moveTo>
                <a:lnTo>
                  <a:pt x="3097919" y="0"/>
                </a:lnTo>
                <a:lnTo>
                  <a:pt x="3097919" y="1122996"/>
                </a:lnTo>
                <a:lnTo>
                  <a:pt x="0" y="1122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3720255" y="5758832"/>
            <a:ext cx="3097918" cy="1122995"/>
          </a:xfrm>
          <a:custGeom>
            <a:rect b="b" l="l" r="r" t="t"/>
            <a:pathLst>
              <a:path extrusionOk="0" h="1122995" w="3097918">
                <a:moveTo>
                  <a:pt x="0" y="0"/>
                </a:moveTo>
                <a:lnTo>
                  <a:pt x="3097919" y="0"/>
                </a:lnTo>
                <a:lnTo>
                  <a:pt x="3097919" y="1122995"/>
                </a:lnTo>
                <a:lnTo>
                  <a:pt x="0" y="1122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3679633" y="8423853"/>
            <a:ext cx="3097918" cy="1122995"/>
          </a:xfrm>
          <a:custGeom>
            <a:rect b="b" l="l" r="r" t="t"/>
            <a:pathLst>
              <a:path extrusionOk="0" h="1122995" w="3097918">
                <a:moveTo>
                  <a:pt x="0" y="0"/>
                </a:moveTo>
                <a:lnTo>
                  <a:pt x="3097918" y="0"/>
                </a:lnTo>
                <a:lnTo>
                  <a:pt x="3097918" y="1122996"/>
                </a:lnTo>
                <a:lnTo>
                  <a:pt x="0" y="1122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15028679" y="4758224"/>
            <a:ext cx="2533173" cy="2533173"/>
          </a:xfrm>
          <a:custGeom>
            <a:rect b="b" l="l" r="r" t="t"/>
            <a:pathLst>
              <a:path extrusionOk="0" h="2533173" w="2533173">
                <a:moveTo>
                  <a:pt x="0" y="0"/>
                </a:moveTo>
                <a:lnTo>
                  <a:pt x="2533173" y="0"/>
                </a:lnTo>
                <a:lnTo>
                  <a:pt x="2533173" y="2533173"/>
                </a:lnTo>
                <a:lnTo>
                  <a:pt x="0" y="25331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 rot="-2700000">
            <a:off x="7586106" y="4746585"/>
            <a:ext cx="3009556" cy="3005794"/>
          </a:xfrm>
          <a:custGeom>
            <a:rect b="b" l="l" r="r" t="t"/>
            <a:pathLst>
              <a:path extrusionOk="0" h="3005794" w="3009556">
                <a:moveTo>
                  <a:pt x="0" y="0"/>
                </a:moveTo>
                <a:lnTo>
                  <a:pt x="3009555" y="0"/>
                </a:lnTo>
                <a:lnTo>
                  <a:pt x="3009555" y="3005793"/>
                </a:lnTo>
                <a:lnTo>
                  <a:pt x="0" y="3005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 txBox="1"/>
          <p:nvPr/>
        </p:nvSpPr>
        <p:spPr>
          <a:xfrm>
            <a:off x="10986073" y="5162820"/>
            <a:ext cx="36444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Chính sách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cai trị của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thực dân Pháp</a:t>
            </a:r>
            <a:endParaRPr i="1"/>
          </a:p>
        </p:txBody>
      </p:sp>
      <p:sp>
        <p:nvSpPr>
          <p:cNvPr id="291" name="Google Shape;291;p9"/>
          <p:cNvSpPr txBox="1"/>
          <p:nvPr/>
        </p:nvSpPr>
        <p:spPr>
          <a:xfrm>
            <a:off x="1528586" y="713199"/>
            <a:ext cx="15230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Đảng Cộng sản Việt Nam ra đời &amp; Cương lĩnh chính trị đầu tiên của Đảng (2/1930)</a:t>
            </a:r>
            <a:endParaRPr sz="1200"/>
          </a:p>
        </p:txBody>
      </p:sp>
      <p:sp>
        <p:nvSpPr>
          <p:cNvPr id="292" name="Google Shape;292;p9"/>
          <p:cNvSpPr txBox="1"/>
          <p:nvPr/>
        </p:nvSpPr>
        <p:spPr>
          <a:xfrm>
            <a:off x="7706098" y="1287051"/>
            <a:ext cx="3040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b="1" sz="307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93" name="Google Shape;293;p9"/>
          <p:cNvSpPr txBox="1"/>
          <p:nvPr/>
        </p:nvSpPr>
        <p:spPr>
          <a:xfrm>
            <a:off x="1432669" y="1857296"/>
            <a:ext cx="16353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Tình hình </a:t>
            </a:r>
            <a:endParaRPr i="1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7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Việt Nam</a:t>
            </a:r>
            <a:endParaRPr i="1"/>
          </a:p>
        </p:txBody>
      </p:sp>
      <p:sp>
        <p:nvSpPr>
          <p:cNvPr id="294" name="Google Shape;294;p9"/>
          <p:cNvSpPr txBox="1"/>
          <p:nvPr/>
        </p:nvSpPr>
        <p:spPr>
          <a:xfrm>
            <a:off x="3447437" y="7300922"/>
            <a:ext cx="36444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Giai cấp địa chủ</a:t>
            </a:r>
            <a:endParaRPr i="1"/>
          </a:p>
          <a:p>
            <a:pPr indent="0" lvl="0" marL="0" marR="0" rtl="0" algn="ctr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bị phân hóa</a:t>
            </a:r>
            <a:endParaRPr i="1"/>
          </a:p>
        </p:txBody>
      </p:sp>
      <p:sp>
        <p:nvSpPr>
          <p:cNvPr id="295" name="Google Shape;295;p9"/>
          <p:cNvSpPr txBox="1"/>
          <p:nvPr/>
        </p:nvSpPr>
        <p:spPr>
          <a:xfrm>
            <a:off x="3448076" y="3427583"/>
            <a:ext cx="3644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Giai cấp công nhân</a:t>
            </a:r>
            <a:endParaRPr i="1"/>
          </a:p>
        </p:txBody>
      </p:sp>
      <p:sp>
        <p:nvSpPr>
          <p:cNvPr id="296" name="Google Shape;296;p9"/>
          <p:cNvSpPr txBox="1"/>
          <p:nvPr/>
        </p:nvSpPr>
        <p:spPr>
          <a:xfrm>
            <a:off x="3448076" y="6111252"/>
            <a:ext cx="3644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Giai cấp tư sản</a:t>
            </a:r>
            <a:endParaRPr i="1"/>
          </a:p>
        </p:txBody>
      </p:sp>
      <p:sp>
        <p:nvSpPr>
          <p:cNvPr id="297" name="Google Shape;297;p9"/>
          <p:cNvSpPr txBox="1"/>
          <p:nvPr/>
        </p:nvSpPr>
        <p:spPr>
          <a:xfrm>
            <a:off x="3448076" y="8706875"/>
            <a:ext cx="3644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Tầng lớp tiểu tư sản &amp;</a:t>
            </a:r>
            <a:endParaRPr i="1"/>
          </a:p>
          <a:p>
            <a:pPr indent="0" lvl="0" marL="0" marR="0" rtl="0" algn="ctr">
              <a:lnSpc>
                <a:spcPct val="11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sĩ phu phong kiến</a:t>
            </a:r>
            <a:endParaRPr i="1"/>
          </a:p>
        </p:txBody>
      </p:sp>
      <p:sp>
        <p:nvSpPr>
          <p:cNvPr id="298" name="Google Shape;298;p9"/>
          <p:cNvSpPr txBox="1"/>
          <p:nvPr/>
        </p:nvSpPr>
        <p:spPr>
          <a:xfrm>
            <a:off x="334522" y="5825507"/>
            <a:ext cx="34935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4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Những mâu thuẫn mới xuất hiện</a:t>
            </a:r>
            <a:endParaRPr i="1"/>
          </a:p>
        </p:txBody>
      </p:sp>
      <p:sp>
        <p:nvSpPr>
          <p:cNvPr id="299" name="Google Shape;299;p9"/>
          <p:cNvSpPr txBox="1"/>
          <p:nvPr/>
        </p:nvSpPr>
        <p:spPr>
          <a:xfrm>
            <a:off x="6903660" y="7595725"/>
            <a:ext cx="43743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Mâu thuẫn chủ yếu nhất là giữa toàn thể dân tộc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25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Việt Nam với thực dân Pháp và phản động tay sai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